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 removePersonalInfoOnSave="1">
  <p:sldMasterIdLst>
    <p:sldMasterId id="2147483648" r:id="rId1"/>
    <p:sldMasterId id="2147483659" r:id="rId3"/>
    <p:sldMasterId id="2147483672" r:id="rId4"/>
  </p:sldMasterIdLst>
  <p:notesMasterIdLst>
    <p:notesMasterId r:id="rId7"/>
  </p:notesMasterIdLst>
  <p:sldIdLst>
    <p:sldId id="377" r:id="rId5"/>
    <p:sldId id="266" r:id="rId6"/>
    <p:sldId id="724" r:id="rId8"/>
    <p:sldId id="725" r:id="rId9"/>
    <p:sldId id="280" r:id="rId10"/>
    <p:sldId id="483" r:id="rId11"/>
    <p:sldId id="645" r:id="rId12"/>
    <p:sldId id="644" r:id="rId13"/>
    <p:sldId id="646" r:id="rId14"/>
    <p:sldId id="267" r:id="rId15"/>
    <p:sldId id="647" r:id="rId16"/>
    <p:sldId id="650" r:id="rId17"/>
    <p:sldId id="648" r:id="rId18"/>
    <p:sldId id="652" r:id="rId19"/>
    <p:sldId id="651" r:id="rId20"/>
    <p:sldId id="649" r:id="rId21"/>
    <p:sldId id="653" r:id="rId22"/>
    <p:sldId id="654" r:id="rId23"/>
    <p:sldId id="631" r:id="rId24"/>
    <p:sldId id="655" r:id="rId25"/>
    <p:sldId id="684" r:id="rId26"/>
    <p:sldId id="657" r:id="rId27"/>
    <p:sldId id="656" r:id="rId28"/>
    <p:sldId id="658" r:id="rId29"/>
    <p:sldId id="659" r:id="rId30"/>
    <p:sldId id="660" r:id="rId31"/>
    <p:sldId id="661" r:id="rId32"/>
    <p:sldId id="662" r:id="rId33"/>
    <p:sldId id="663" r:id="rId34"/>
    <p:sldId id="664" r:id="rId35"/>
    <p:sldId id="665" r:id="rId36"/>
    <p:sldId id="685" r:id="rId37"/>
    <p:sldId id="686" r:id="rId38"/>
    <p:sldId id="687" r:id="rId39"/>
    <p:sldId id="688" r:id="rId40"/>
    <p:sldId id="689" r:id="rId41"/>
    <p:sldId id="690" r:id="rId42"/>
    <p:sldId id="691" r:id="rId43"/>
    <p:sldId id="692" r:id="rId44"/>
    <p:sldId id="683" r:id="rId45"/>
    <p:sldId id="667" r:id="rId46"/>
    <p:sldId id="666" r:id="rId47"/>
    <p:sldId id="668" r:id="rId48"/>
    <p:sldId id="669" r:id="rId49"/>
    <p:sldId id="670" r:id="rId50"/>
    <p:sldId id="671" r:id="rId51"/>
    <p:sldId id="672" r:id="rId52"/>
    <p:sldId id="673" r:id="rId53"/>
    <p:sldId id="674" r:id="rId54"/>
    <p:sldId id="675" r:id="rId55"/>
    <p:sldId id="676" r:id="rId56"/>
    <p:sldId id="677" r:id="rId57"/>
    <p:sldId id="678" r:id="rId58"/>
    <p:sldId id="679" r:id="rId59"/>
    <p:sldId id="681" r:id="rId60"/>
    <p:sldId id="680" r:id="rId61"/>
    <p:sldId id="682" r:id="rId62"/>
    <p:sldId id="362" r:id="rId63"/>
    <p:sldId id="308" r:id="rId6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86" d="100"/>
          <a:sy n="86" d="100"/>
        </p:scale>
        <p:origin x="70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slide" Target="slides/slide2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#1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1C80C4-3C37-4B06-AC2A-25F05322FDE0}" type="doc">
      <dgm:prSet loTypeId="urn:microsoft.com/office/officeart/2005/8/layout/list1#1" loCatId="list" qsTypeId="urn:microsoft.com/office/officeart/2005/8/quickstyle/simple1#1" qsCatId="simple" csTypeId="urn:microsoft.com/office/officeart/2005/8/colors/colorful4#1" csCatId="accent1" phldr="1"/>
      <dgm:spPr/>
      <dgm:t>
        <a:bodyPr/>
        <a:lstStyle/>
        <a:p>
          <a:endParaRPr lang="zh-CN" altLang="en-US"/>
        </a:p>
      </dgm:t>
    </dgm:pt>
    <dgm:pt modelId="{79F64CC5-B0A0-473A-A647-A8DB6562D23B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任务一</a:t>
          </a:r>
          <a:r>
            <a:rPr lang="zh-CN" altLang="en-US" dirty="0"/>
            <a:t> 幼儿游戏概述</a:t>
          </a:r>
          <a:r>
            <a:rPr lang="en-US" altLang="zh-CN" dirty="0"/>
            <a:t/>
          </a:r>
          <a:endParaRPr lang="en-US" altLang="zh-CN" dirty="0"/>
        </a:p>
      </dgm:t>
    </dgm:pt>
    <dgm:pt modelId="{702F6268-E14C-45D5-8115-297DAA4B759C}" cxnId="{D50C623B-008E-4DC9-B79B-45AC73F70A59}" type="parTrans">
      <dgm:prSet/>
      <dgm:spPr/>
      <dgm:t>
        <a:bodyPr/>
        <a:lstStyle/>
        <a:p>
          <a:endParaRPr lang="zh-CN" altLang="en-US"/>
        </a:p>
      </dgm:t>
    </dgm:pt>
    <dgm:pt modelId="{981E424B-A63B-4DF7-BC97-1D5B2B7044B1}" cxnId="{D50C623B-008E-4DC9-B79B-45AC73F70A59}" type="sibTrans">
      <dgm:prSet/>
      <dgm:spPr/>
      <dgm:t>
        <a:bodyPr/>
        <a:lstStyle/>
        <a:p>
          <a:endParaRPr lang="zh-CN" altLang="en-US"/>
        </a:p>
      </dgm:t>
    </dgm:pt>
    <dgm:pt modelId="{D4AB1542-9F74-4E45-B615-57F5DFDC43EE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任务二</a:t>
          </a:r>
          <a:r>
            <a:rPr lang="zh-CN" altLang="en-US" dirty="0"/>
            <a:t> 幼儿园游戏环境创设</a:t>
          </a:r>
          <a:r>
            <a:rPr/>
            <a:t/>
          </a:r>
          <a:endParaRPr/>
        </a:p>
      </dgm:t>
    </dgm:pt>
    <dgm:pt modelId="{DCA1BD93-FD98-4A06-8ECE-28E6935BECED}" cxnId="{7C397DB7-8111-401C-8021-BB12FE595CD6}" type="parTrans">
      <dgm:prSet/>
      <dgm:spPr/>
      <dgm:t>
        <a:bodyPr/>
        <a:lstStyle/>
        <a:p>
          <a:endParaRPr lang="zh-CN" altLang="en-US"/>
        </a:p>
      </dgm:t>
    </dgm:pt>
    <dgm:pt modelId="{69748832-ECC5-4F63-A6AC-8504A7E906B9}" cxnId="{7C397DB7-8111-401C-8021-BB12FE595CD6}" type="sibTrans">
      <dgm:prSet/>
      <dgm:spPr/>
      <dgm:t>
        <a:bodyPr/>
        <a:lstStyle/>
        <a:p>
          <a:endParaRPr lang="zh-CN" altLang="en-US"/>
        </a:p>
      </dgm:t>
    </dgm:pt>
    <dgm:pt modelId="{1DAFB622-9815-4B56-B451-E881B57A083B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任务三</a:t>
          </a:r>
          <a:r>
            <a:rPr lang="zh-CN" altLang="en-US" dirty="0"/>
            <a:t> 幼儿园各类游戏的指导</a:t>
          </a:r>
          <a:r>
            <a:rPr/>
            <a:t/>
          </a:r>
          <a:endParaRPr/>
        </a:p>
      </dgm:t>
    </dgm:pt>
    <dgm:pt modelId="{50542F09-B1AA-4B2B-A446-E1F5E560C0EE}" cxnId="{09375D61-CCC2-4A61-9792-C0EFF2FFB4A6}" type="parTrans">
      <dgm:prSet/>
      <dgm:spPr/>
      <dgm:t>
        <a:bodyPr/>
        <a:lstStyle/>
        <a:p>
          <a:endParaRPr lang="zh-CN" altLang="en-US"/>
        </a:p>
      </dgm:t>
    </dgm:pt>
    <dgm:pt modelId="{023E06FD-7414-45F9-B31C-AD741A5136F7}" cxnId="{09375D61-CCC2-4A61-9792-C0EFF2FFB4A6}" type="sibTrans">
      <dgm:prSet/>
      <dgm:spPr/>
      <dgm:t>
        <a:bodyPr/>
        <a:lstStyle/>
        <a:p>
          <a:endParaRPr lang="zh-CN" altLang="en-US"/>
        </a:p>
      </dgm:t>
    </dgm:pt>
    <dgm:pt modelId="{EE3CB678-3AF3-48EB-A9A3-4C9B3B638DF4}" type="pres">
      <dgm:prSet presAssocID="{501C80C4-3C37-4B06-AC2A-25F05322FDE0}" presName="linear" presStyleCnt="0">
        <dgm:presLayoutVars>
          <dgm:dir/>
          <dgm:animLvl val="lvl"/>
          <dgm:resizeHandles val="exact"/>
        </dgm:presLayoutVars>
      </dgm:prSet>
      <dgm:spPr/>
    </dgm:pt>
    <dgm:pt modelId="{A787D67B-DDA1-4988-8415-DCD48FC3EA83}" type="pres">
      <dgm:prSet presAssocID="{79F64CC5-B0A0-473A-A647-A8DB6562D23B}" presName="parentLin" presStyleCnt="0"/>
      <dgm:spPr/>
    </dgm:pt>
    <dgm:pt modelId="{0797CEA2-9F9D-4159-A8DC-2F0D60611F3B}" type="pres">
      <dgm:prSet presAssocID="{79F64CC5-B0A0-473A-A647-A8DB6562D23B}" presName="parentLeftMargin" presStyleCnt="0"/>
      <dgm:spPr/>
    </dgm:pt>
    <dgm:pt modelId="{2968AA41-C1D3-4EDF-9DB3-378F66B2FD39}" type="pres">
      <dgm:prSet presAssocID="{79F64CC5-B0A0-473A-A647-A8DB6562D23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D61417B3-60F3-4BE3-8E8F-9CEC27ECBCDA}" type="pres">
      <dgm:prSet presAssocID="{79F64CC5-B0A0-473A-A647-A8DB6562D23B}" presName="negativeSpace" presStyleCnt="0"/>
      <dgm:spPr/>
    </dgm:pt>
    <dgm:pt modelId="{D167D85B-ED5F-4134-9F18-E6B4BAE0C614}" type="pres">
      <dgm:prSet presAssocID="{79F64CC5-B0A0-473A-A647-A8DB6562D23B}" presName="childText" presStyleLbl="conFgAcc1" presStyleIdx="0" presStyleCnt="3">
        <dgm:presLayoutVars>
          <dgm:bulletEnabled val="1"/>
        </dgm:presLayoutVars>
      </dgm:prSet>
      <dgm:spPr/>
    </dgm:pt>
    <dgm:pt modelId="{6402558A-B637-4118-8793-2FA57B2393DA}" type="pres">
      <dgm:prSet presAssocID="{981E424B-A63B-4DF7-BC97-1D5B2B7044B1}" presName="spaceBetweenRectangles" presStyleCnt="0"/>
      <dgm:spPr/>
    </dgm:pt>
    <dgm:pt modelId="{8E561E53-8519-43F2-B9E7-546C3EB01970}" type="pres">
      <dgm:prSet presAssocID="{D4AB1542-9F74-4E45-B615-57F5DFDC43EE}" presName="parentLin" presStyleCnt="0"/>
      <dgm:spPr/>
    </dgm:pt>
    <dgm:pt modelId="{3559B5A5-3E91-49F5-A868-297DBB575668}" type="pres">
      <dgm:prSet presAssocID="{D4AB1542-9F74-4E45-B615-57F5DFDC43EE}" presName="parentLeftMargin" presStyleCnt="0"/>
      <dgm:spPr/>
    </dgm:pt>
    <dgm:pt modelId="{48FABA9F-C289-434B-8864-E8FC1B5C2F60}" type="pres">
      <dgm:prSet presAssocID="{D4AB1542-9F74-4E45-B615-57F5DFDC43E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72F65D9D-7898-4EE1-ADBC-A6F5139DEC13}" type="pres">
      <dgm:prSet presAssocID="{D4AB1542-9F74-4E45-B615-57F5DFDC43EE}" presName="negativeSpace" presStyleCnt="0"/>
      <dgm:spPr/>
    </dgm:pt>
    <dgm:pt modelId="{6B4B0D2A-F76A-4881-A678-1599A9C1764F}" type="pres">
      <dgm:prSet presAssocID="{D4AB1542-9F74-4E45-B615-57F5DFDC43EE}" presName="childText" presStyleLbl="conFgAcc1" presStyleIdx="1" presStyleCnt="3">
        <dgm:presLayoutVars>
          <dgm:bulletEnabled val="1"/>
        </dgm:presLayoutVars>
      </dgm:prSet>
      <dgm:spPr/>
    </dgm:pt>
    <dgm:pt modelId="{2668EF09-5335-4969-90CD-47C48B8A5AB5}" type="pres">
      <dgm:prSet presAssocID="{69748832-ECC5-4F63-A6AC-8504A7E906B9}" presName="spaceBetweenRectangles" presStyleCnt="0"/>
      <dgm:spPr/>
    </dgm:pt>
    <dgm:pt modelId="{A6168BFE-417E-4BD1-9DDE-A14DC1C30F31}" type="pres">
      <dgm:prSet presAssocID="{1DAFB622-9815-4B56-B451-E881B57A083B}" presName="parentLin" presStyleCnt="0"/>
      <dgm:spPr/>
    </dgm:pt>
    <dgm:pt modelId="{83A0C4B1-13F2-4171-8AD5-7E2D8BD7B0C6}" type="pres">
      <dgm:prSet presAssocID="{1DAFB622-9815-4B56-B451-E881B57A083B}" presName="parentLeftMargin" presStyleCnt="0"/>
      <dgm:spPr/>
    </dgm:pt>
    <dgm:pt modelId="{EE45375F-6AD2-440A-B331-10CE16C14710}" type="pres">
      <dgm:prSet presAssocID="{1DAFB622-9815-4B56-B451-E881B57A083B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046374F-D067-472E-83AF-BED8D3CC25F3}" type="pres">
      <dgm:prSet presAssocID="{1DAFB622-9815-4B56-B451-E881B57A083B}" presName="negativeSpace" presStyleCnt="0"/>
      <dgm:spPr/>
    </dgm:pt>
    <dgm:pt modelId="{7BF3228A-768F-483B-92A1-F386E5D98C63}" type="pres">
      <dgm:prSet presAssocID="{1DAFB622-9815-4B56-B451-E881B57A083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50C623B-008E-4DC9-B79B-45AC73F70A59}" srcId="{501C80C4-3C37-4B06-AC2A-25F05322FDE0}" destId="{79F64CC5-B0A0-473A-A647-A8DB6562D23B}" srcOrd="0" destOrd="0" parTransId="{702F6268-E14C-45D5-8115-297DAA4B759C}" sibTransId="{981E424B-A63B-4DF7-BC97-1D5B2B7044B1}"/>
    <dgm:cxn modelId="{7C397DB7-8111-401C-8021-BB12FE595CD6}" srcId="{501C80C4-3C37-4B06-AC2A-25F05322FDE0}" destId="{D4AB1542-9F74-4E45-B615-57F5DFDC43EE}" srcOrd="1" destOrd="0" parTransId="{DCA1BD93-FD98-4A06-8ECE-28E6935BECED}" sibTransId="{69748832-ECC5-4F63-A6AC-8504A7E906B9}"/>
    <dgm:cxn modelId="{09375D61-CCC2-4A61-9792-C0EFF2FFB4A6}" srcId="{501C80C4-3C37-4B06-AC2A-25F05322FDE0}" destId="{1DAFB622-9815-4B56-B451-E881B57A083B}" srcOrd="2" destOrd="0" parTransId="{50542F09-B1AA-4B2B-A446-E1F5E560C0EE}" sibTransId="{023E06FD-7414-45F9-B31C-AD741A5136F7}"/>
    <dgm:cxn modelId="{E04CA988-1526-4130-A022-B75090B4D157}" type="presOf" srcId="{501C80C4-3C37-4B06-AC2A-25F05322FDE0}" destId="{EE3CB678-3AF3-48EB-A9A3-4C9B3B638DF4}" srcOrd="0" destOrd="0" presId="urn:microsoft.com/office/officeart/2005/8/layout/list1#1"/>
    <dgm:cxn modelId="{66A55EE6-41FA-4068-BF94-8AF11FD33CB9}" type="presParOf" srcId="{EE3CB678-3AF3-48EB-A9A3-4C9B3B638DF4}" destId="{A787D67B-DDA1-4988-8415-DCD48FC3EA83}" srcOrd="0" destOrd="0" presId="urn:microsoft.com/office/officeart/2005/8/layout/list1#1"/>
    <dgm:cxn modelId="{291FFD0D-71E3-4DF2-9A17-0A7D6BC6A134}" type="presParOf" srcId="{A787D67B-DDA1-4988-8415-DCD48FC3EA83}" destId="{0797CEA2-9F9D-4159-A8DC-2F0D60611F3B}" srcOrd="0" destOrd="0" presId="urn:microsoft.com/office/officeart/2005/8/layout/list1#1"/>
    <dgm:cxn modelId="{439B6009-50F1-41DA-860D-2A68285405A3}" type="presOf" srcId="{79F64CC5-B0A0-473A-A647-A8DB6562D23B}" destId="{0797CEA2-9F9D-4159-A8DC-2F0D60611F3B}" srcOrd="0" destOrd="0" presId="urn:microsoft.com/office/officeart/2005/8/layout/list1#1"/>
    <dgm:cxn modelId="{B75E2B88-8C7B-49A6-91C7-537050453212}" type="presParOf" srcId="{A787D67B-DDA1-4988-8415-DCD48FC3EA83}" destId="{2968AA41-C1D3-4EDF-9DB3-378F66B2FD39}" srcOrd="1" destOrd="0" presId="urn:microsoft.com/office/officeart/2005/8/layout/list1#1"/>
    <dgm:cxn modelId="{164FE328-FC8E-4BE3-8AA2-7B02F0F20197}" type="presOf" srcId="{79F64CC5-B0A0-473A-A647-A8DB6562D23B}" destId="{2968AA41-C1D3-4EDF-9DB3-378F66B2FD39}" srcOrd="0" destOrd="0" presId="urn:microsoft.com/office/officeart/2005/8/layout/list1#1"/>
    <dgm:cxn modelId="{7E677666-2CB5-44E0-B607-3B028A83BDE3}" type="presParOf" srcId="{EE3CB678-3AF3-48EB-A9A3-4C9B3B638DF4}" destId="{D61417B3-60F3-4BE3-8E8F-9CEC27ECBCDA}" srcOrd="1" destOrd="0" presId="urn:microsoft.com/office/officeart/2005/8/layout/list1#1"/>
    <dgm:cxn modelId="{3923D095-E83E-46C5-8DBF-9782CDD5E698}" type="presParOf" srcId="{EE3CB678-3AF3-48EB-A9A3-4C9B3B638DF4}" destId="{D167D85B-ED5F-4134-9F18-E6B4BAE0C614}" srcOrd="2" destOrd="0" presId="urn:microsoft.com/office/officeart/2005/8/layout/list1#1"/>
    <dgm:cxn modelId="{01CEFE5A-0222-4B61-8AD8-D48F982432FA}" type="presParOf" srcId="{EE3CB678-3AF3-48EB-A9A3-4C9B3B638DF4}" destId="{6402558A-B637-4118-8793-2FA57B2393DA}" srcOrd="3" destOrd="0" presId="urn:microsoft.com/office/officeart/2005/8/layout/list1#1"/>
    <dgm:cxn modelId="{1A1E40FF-0231-47EA-90B0-FB1B2BCC0590}" type="presParOf" srcId="{EE3CB678-3AF3-48EB-A9A3-4C9B3B638DF4}" destId="{8E561E53-8519-43F2-B9E7-546C3EB01970}" srcOrd="4" destOrd="0" presId="urn:microsoft.com/office/officeart/2005/8/layout/list1#1"/>
    <dgm:cxn modelId="{123A1807-4662-4F39-8C7C-9E3C59841B74}" type="presParOf" srcId="{8E561E53-8519-43F2-B9E7-546C3EB01970}" destId="{3559B5A5-3E91-49F5-A868-297DBB575668}" srcOrd="0" destOrd="4" presId="urn:microsoft.com/office/officeart/2005/8/layout/list1#1"/>
    <dgm:cxn modelId="{B60B433E-193C-4D20-9437-9F29AF670E25}" type="presOf" srcId="{D4AB1542-9F74-4E45-B615-57F5DFDC43EE}" destId="{3559B5A5-3E91-49F5-A868-297DBB575668}" srcOrd="0" destOrd="0" presId="urn:microsoft.com/office/officeart/2005/8/layout/list1#1"/>
    <dgm:cxn modelId="{3D871732-334C-4CB0-82D7-BC6E4127F3DA}" type="presParOf" srcId="{8E561E53-8519-43F2-B9E7-546C3EB01970}" destId="{48FABA9F-C289-434B-8864-E8FC1B5C2F60}" srcOrd="1" destOrd="4" presId="urn:microsoft.com/office/officeart/2005/8/layout/list1#1"/>
    <dgm:cxn modelId="{F8045E7F-4A95-4944-ABB4-4C23CBE66621}" type="presOf" srcId="{D4AB1542-9F74-4E45-B615-57F5DFDC43EE}" destId="{48FABA9F-C289-434B-8864-E8FC1B5C2F60}" srcOrd="0" destOrd="0" presId="urn:microsoft.com/office/officeart/2005/8/layout/list1#1"/>
    <dgm:cxn modelId="{1CDFEAC5-2765-422E-B081-5F5EDB1472C5}" type="presParOf" srcId="{EE3CB678-3AF3-48EB-A9A3-4C9B3B638DF4}" destId="{72F65D9D-7898-4EE1-ADBC-A6F5139DEC13}" srcOrd="5" destOrd="0" presId="urn:microsoft.com/office/officeart/2005/8/layout/list1#1"/>
    <dgm:cxn modelId="{A13CD425-7B05-466C-AABB-4D193C8BF8BD}" type="presParOf" srcId="{EE3CB678-3AF3-48EB-A9A3-4C9B3B638DF4}" destId="{6B4B0D2A-F76A-4881-A678-1599A9C1764F}" srcOrd="6" destOrd="0" presId="urn:microsoft.com/office/officeart/2005/8/layout/list1#1"/>
    <dgm:cxn modelId="{A516738B-0A03-4799-BD52-351322605F93}" type="presParOf" srcId="{EE3CB678-3AF3-48EB-A9A3-4C9B3B638DF4}" destId="{2668EF09-5335-4969-90CD-47C48B8A5AB5}" srcOrd="7" destOrd="0" presId="urn:microsoft.com/office/officeart/2005/8/layout/list1#1"/>
    <dgm:cxn modelId="{05722540-D492-4571-B4DE-5D9665E541F4}" type="presParOf" srcId="{EE3CB678-3AF3-48EB-A9A3-4C9B3B638DF4}" destId="{A6168BFE-417E-4BD1-9DDE-A14DC1C30F31}" srcOrd="8" destOrd="0" presId="urn:microsoft.com/office/officeart/2005/8/layout/list1#1"/>
    <dgm:cxn modelId="{24A6241D-9823-4F5B-9876-E25E411BF09F}" type="presParOf" srcId="{A6168BFE-417E-4BD1-9DDE-A14DC1C30F31}" destId="{83A0C4B1-13F2-4171-8AD5-7E2D8BD7B0C6}" srcOrd="0" destOrd="8" presId="urn:microsoft.com/office/officeart/2005/8/layout/list1#1"/>
    <dgm:cxn modelId="{C2E8433C-DE8F-44EB-A277-E1E743CE8E02}" type="presOf" srcId="{1DAFB622-9815-4B56-B451-E881B57A083B}" destId="{83A0C4B1-13F2-4171-8AD5-7E2D8BD7B0C6}" srcOrd="0" destOrd="0" presId="urn:microsoft.com/office/officeart/2005/8/layout/list1#1"/>
    <dgm:cxn modelId="{0AB6A298-D534-4742-A5DB-B4D654821DCE}" type="presParOf" srcId="{A6168BFE-417E-4BD1-9DDE-A14DC1C30F31}" destId="{EE45375F-6AD2-440A-B331-10CE16C14710}" srcOrd="1" destOrd="8" presId="urn:microsoft.com/office/officeart/2005/8/layout/list1#1"/>
    <dgm:cxn modelId="{553083AC-D37D-4827-AD07-0D60EE6A1B07}" type="presOf" srcId="{1DAFB622-9815-4B56-B451-E881B57A083B}" destId="{EE45375F-6AD2-440A-B331-10CE16C14710}" srcOrd="0" destOrd="0" presId="urn:microsoft.com/office/officeart/2005/8/layout/list1#1"/>
    <dgm:cxn modelId="{86330963-29C2-4B4D-8740-A6609F2651A5}" type="presParOf" srcId="{EE3CB678-3AF3-48EB-A9A3-4C9B3B638DF4}" destId="{3046374F-D067-472E-83AF-BED8D3CC25F3}" srcOrd="9" destOrd="0" presId="urn:microsoft.com/office/officeart/2005/8/layout/list1#1"/>
    <dgm:cxn modelId="{96D549EF-B3D9-463D-AB5E-6339C95FF496}" type="presParOf" srcId="{EE3CB678-3AF3-48EB-A9A3-4C9B3B638DF4}" destId="{7BF3228A-768F-483B-92A1-F386E5D98C63}" srcOrd="1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67D85B-ED5F-4134-9F18-E6B4BAE0C614}">
      <dsp:nvSpPr>
        <dsp:cNvPr id="0" name=""/>
        <dsp:cNvSpPr/>
      </dsp:nvSpPr>
      <dsp:spPr>
        <a:xfrm>
          <a:off x="0" y="449120"/>
          <a:ext cx="8734425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68AA41-C1D3-4EDF-9DB3-378F66B2FD39}">
      <dsp:nvSpPr>
        <dsp:cNvPr id="0" name=""/>
        <dsp:cNvSpPr/>
      </dsp:nvSpPr>
      <dsp:spPr>
        <a:xfrm>
          <a:off x="436721" y="6320"/>
          <a:ext cx="6114097" cy="8856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1098" tIns="0" rIns="231098" bIns="0" numCol="1" spcCol="1270" anchor="ctr" anchorCtr="0">
          <a:noAutofit/>
        </a:bodyPr>
        <a:lstStyle/>
        <a:p>
          <a:pPr marL="0" lvl="0" indent="0" algn="l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000" kern="1200" dirty="0"/>
            <a:t>第一节 幼儿游戏概述</a:t>
          </a:r>
          <a:endParaRPr lang="en-US" altLang="zh-CN" sz="3000" kern="1200" dirty="0"/>
        </a:p>
      </dsp:txBody>
      <dsp:txXfrm>
        <a:off x="479952" y="49551"/>
        <a:ext cx="6027635" cy="799138"/>
      </dsp:txXfrm>
    </dsp:sp>
    <dsp:sp modelId="{6B4B0D2A-F76A-4881-A678-1599A9C1764F}">
      <dsp:nvSpPr>
        <dsp:cNvPr id="0" name=""/>
        <dsp:cNvSpPr/>
      </dsp:nvSpPr>
      <dsp:spPr>
        <a:xfrm>
          <a:off x="0" y="1809920"/>
          <a:ext cx="8734425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5197846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FABA9F-C289-434B-8864-E8FC1B5C2F60}">
      <dsp:nvSpPr>
        <dsp:cNvPr id="0" name=""/>
        <dsp:cNvSpPr/>
      </dsp:nvSpPr>
      <dsp:spPr>
        <a:xfrm>
          <a:off x="436721" y="1367120"/>
          <a:ext cx="6114097" cy="885600"/>
        </a:xfrm>
        <a:prstGeom prst="roundRect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1098" tIns="0" rIns="231098" bIns="0" numCol="1" spcCol="1270" anchor="ctr" anchorCtr="0">
          <a:noAutofit/>
        </a:bodyPr>
        <a:lstStyle/>
        <a:p>
          <a:pPr marL="0" lvl="0" indent="0" algn="l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000" kern="1200" dirty="0"/>
            <a:t>第二节 幼儿园游戏环境创设</a:t>
          </a:r>
        </a:p>
      </dsp:txBody>
      <dsp:txXfrm>
        <a:off x="479952" y="1410351"/>
        <a:ext cx="6027635" cy="799138"/>
      </dsp:txXfrm>
    </dsp:sp>
    <dsp:sp modelId="{7BF3228A-768F-483B-92A1-F386E5D98C63}">
      <dsp:nvSpPr>
        <dsp:cNvPr id="0" name=""/>
        <dsp:cNvSpPr/>
      </dsp:nvSpPr>
      <dsp:spPr>
        <a:xfrm>
          <a:off x="0" y="3170720"/>
          <a:ext cx="8734425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45375F-6AD2-440A-B331-10CE16C14710}">
      <dsp:nvSpPr>
        <dsp:cNvPr id="0" name=""/>
        <dsp:cNvSpPr/>
      </dsp:nvSpPr>
      <dsp:spPr>
        <a:xfrm>
          <a:off x="436721" y="2727920"/>
          <a:ext cx="6114097" cy="885600"/>
        </a:xfrm>
        <a:prstGeom prst="round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1098" tIns="0" rIns="231098" bIns="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000" kern="1200" dirty="0"/>
            <a:t>第三节 幼儿园各类游戏的指导</a:t>
          </a:r>
        </a:p>
      </dsp:txBody>
      <dsp:txXfrm>
        <a:off x="479952" y="2771151"/>
        <a:ext cx="6027635" cy="7991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 userDrawn="1"/>
        </p:nvSpPr>
        <p:spPr>
          <a:xfrm flipV="1">
            <a:off x="1264920" y="6280150"/>
            <a:ext cx="9588500" cy="762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02890" y="734695"/>
            <a:ext cx="7702550" cy="325120"/>
          </a:xfrm>
        </p:spPr>
        <p:txBody>
          <a:bodyPr anchor="b">
            <a:noAutofit/>
          </a:bodyPr>
          <a:lstStyle>
            <a:lvl1pPr algn="ctr">
              <a:defRPr sz="4000" b="0"/>
            </a:lvl1pPr>
          </a:lstStyle>
          <a:p>
            <a:r>
              <a:rPr lang="zh-CN" altLang="en-US" dirty="0"/>
              <a:t>第七章 幼儿园课程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830310" y="6382385"/>
            <a:ext cx="27432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圆角矩形 9"/>
          <p:cNvSpPr/>
          <p:nvPr userDrawn="1"/>
        </p:nvSpPr>
        <p:spPr>
          <a:xfrm>
            <a:off x="1497965" y="1059815"/>
            <a:ext cx="7332345" cy="762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469390" y="749935"/>
            <a:ext cx="11988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60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学前教育学</a:t>
            </a:r>
            <a:endParaRPr lang="zh-CN" altLang="zh-CN" sz="160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8696325" y="6353175"/>
            <a:ext cx="1325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北京出版社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圆角矩形 12"/>
          <p:cNvSpPr/>
          <p:nvPr userDrawn="1"/>
        </p:nvSpPr>
        <p:spPr>
          <a:xfrm>
            <a:off x="2327910" y="5866765"/>
            <a:ext cx="843915" cy="58674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 userDrawn="1"/>
        </p:nvSpPr>
        <p:spPr>
          <a:xfrm>
            <a:off x="1905000" y="6382385"/>
            <a:ext cx="476250" cy="38481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>
            <a:normAutofit/>
          </a:bodyPr>
          <a:lstStyle>
            <a:lvl1pPr algn="l">
              <a:defRPr sz="5400"/>
            </a:lvl1pPr>
          </a:lstStyle>
          <a:p>
            <a:r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Click to edit Master subtitle style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E9EFC-E4FE-4FC0-B3F2-A3679AB85062}" type="datetimeFigureOut">
              <a:rPr lang="en-US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1D05C-6D10-4E80-9127-F87D95EE3F95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C98BE-7255-4E76-ADE9-02EC4A652765}" type="datetimeFigureOut">
              <a:rPr lang="en-US"/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AEA7-C07B-4E27-8ACC-1B0DC5F4B248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4F63C-9AA3-400E-B2C1-A7B4F6D99CF0}" type="datetimeFigureOut">
              <a:rPr lang="en-US"/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22CD6-3017-4AE4-ACCD-0A4307647817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46993-0F17-4BAB-B935-2A441F49EEFD}" type="datetimeFigureOut">
              <a:rPr lang="en-US"/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438F5-348F-4D92-8EAE-A9528FF766D0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0009A-70A6-4C16-A6E1-C33ADC1D65F4}" type="datetimeFigureOut">
              <a:rPr lang="en-US"/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29091-E882-40A6-A60A-DD664E872624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8"/>
          <p:cNvGrpSpPr/>
          <p:nvPr/>
        </p:nvGrpSpPr>
        <p:grpSpPr>
          <a:xfrm>
            <a:off x="574431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7" name="Freeform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8" name="Freeform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9" name="Freeform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0" name="Freeform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1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2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3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4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5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6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7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8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</p:grpSp>
      <p:grpSp>
        <p:nvGrpSpPr>
          <p:cNvPr id="19" name="Group 21"/>
          <p:cNvGrpSpPr/>
          <p:nvPr/>
        </p:nvGrpSpPr>
        <p:grpSpPr>
          <a:xfrm>
            <a:off x="6285120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0" name="Freeform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1" name="Freeform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2" name="Freeform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3" name="Freeform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3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3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</p:grpSp>
      <p:sp>
        <p:nvSpPr>
          <p:cNvPr id="36" name="Picture Placeholder 33"/>
          <p:cNvSpPr>
            <a:spLocks noGrp="1" noChangeAspect="1"/>
          </p:cNvSpPr>
          <p:nvPr>
            <p:ph type="pic" sz="quarter" idx="17"/>
          </p:nvPr>
        </p:nvSpPr>
        <p:spPr>
          <a:xfrm>
            <a:off x="833620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endParaRPr noProof="0"/>
          </a:p>
        </p:txBody>
      </p:sp>
      <p:sp>
        <p:nvSpPr>
          <p:cNvPr id="37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6544309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endParaRPr noProof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32" name="Date Placeholder 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9DDEF-DD23-4C1D-8BA6-54C666CA3739}" type="datetimeFigureOut">
              <a:rPr lang="en-US"/>
            </a:fld>
            <a:endParaRPr lang="en-US"/>
          </a:p>
        </p:txBody>
      </p:sp>
      <p:sp>
        <p:nvSpPr>
          <p:cNvPr id="33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34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0F70C-954E-4A1C-93F5-03064873B1B9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A540E-5FA1-4826-9EA7-5A64920FFFB4}" type="datetimeFigureOut">
              <a:rPr lang="en-US"/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EEC52-9562-47FE-910A-C8225E6A15AB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/>
          <p:nvPr/>
        </p:nvGrpSpPr>
        <p:grpSpPr bwMode="auto">
          <a:xfrm>
            <a:off x="595313" y="781050"/>
            <a:ext cx="6434137" cy="5054600"/>
            <a:chOff x="5162444" y="781398"/>
            <a:chExt cx="6433398" cy="5053665"/>
          </a:xfrm>
        </p:grpSpPr>
        <p:sp>
          <p:nvSpPr>
            <p:cNvPr id="6" name="Freeform 42"/>
            <p:cNvSpPr/>
            <p:nvPr/>
          </p:nvSpPr>
          <p:spPr bwMode="auto">
            <a:xfrm rot="16200000" flipV="1">
              <a:off x="3342718" y="3275693"/>
              <a:ext cx="3828342" cy="17460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7" name="Freeform 43"/>
            <p:cNvSpPr/>
            <p:nvPr/>
          </p:nvSpPr>
          <p:spPr bwMode="auto">
            <a:xfrm rot="16200000" flipV="1">
              <a:off x="9565004" y="3299501"/>
              <a:ext cx="3837865" cy="17461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grpSp>
          <p:nvGrpSpPr>
            <p:cNvPr id="8" name="Group 10"/>
            <p:cNvGrpSpPr/>
            <p:nvPr/>
          </p:nvGrpSpPr>
          <p:grpSpPr bwMode="auto">
            <a:xfrm>
              <a:off x="5814829" y="859172"/>
              <a:ext cx="5128624" cy="4880659"/>
              <a:chOff x="7856935" y="859172"/>
              <a:chExt cx="3086477" cy="4880659"/>
            </a:xfrm>
          </p:grpSpPr>
          <p:sp>
            <p:nvSpPr>
              <p:cNvPr id="17" name="Freeform 41"/>
              <p:cNvSpPr/>
              <p:nvPr/>
            </p:nvSpPr>
            <p:spPr bwMode="auto">
              <a:xfrm rot="16200000" flipV="1">
                <a:off x="9392238" y="4188656"/>
                <a:ext cx="15872" cy="3086477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latin typeface="+mn-lt"/>
                  <a:ea typeface="+mn-ea"/>
                </a:endParaRPr>
              </a:p>
            </p:txBody>
          </p:sp>
          <p:sp>
            <p:nvSpPr>
              <p:cNvPr id="18" name="Freeform 44"/>
              <p:cNvSpPr/>
              <p:nvPr/>
            </p:nvSpPr>
            <p:spPr bwMode="auto">
              <a:xfrm rot="16200000" flipV="1">
                <a:off x="9367556" y="-651448"/>
                <a:ext cx="12698" cy="3033937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latin typeface="+mn-lt"/>
                  <a:ea typeface="+mn-ea"/>
                </a:endParaRPr>
              </a:p>
            </p:txBody>
          </p:sp>
        </p:grpSp>
        <p:sp>
          <p:nvSpPr>
            <p:cNvPr id="9" name="Freeform 45"/>
            <p:cNvSpPr>
              <a:spLocks noEditPoints="1"/>
            </p:cNvSpPr>
            <p:nvPr/>
          </p:nvSpPr>
          <p:spPr bwMode="auto">
            <a:xfrm rot="16200000" flipV="1">
              <a:off x="5185477" y="5323170"/>
              <a:ext cx="477750" cy="523815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0" name="Freeform 46"/>
            <p:cNvSpPr>
              <a:spLocks noEditPoints="1"/>
            </p:cNvSpPr>
            <p:nvPr/>
          </p:nvSpPr>
          <p:spPr bwMode="auto">
            <a:xfrm rot="16200000" flipV="1">
              <a:off x="5197382" y="5323965"/>
              <a:ext cx="477749" cy="512704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1" name="Freeform 47"/>
            <p:cNvSpPr>
              <a:spLocks noEditPoints="1"/>
            </p:cNvSpPr>
            <p:nvPr/>
          </p:nvSpPr>
          <p:spPr bwMode="auto">
            <a:xfrm rot="16200000" flipV="1">
              <a:off x="11077601" y="5321583"/>
              <a:ext cx="507906" cy="51905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2" name="Freeform 48"/>
            <p:cNvSpPr>
              <a:spLocks noEditPoints="1"/>
            </p:cNvSpPr>
            <p:nvPr/>
          </p:nvSpPr>
          <p:spPr bwMode="auto">
            <a:xfrm rot="16200000" flipV="1">
              <a:off x="11092679" y="5320789"/>
              <a:ext cx="471401" cy="534926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3" name="Freeform 49"/>
            <p:cNvSpPr>
              <a:spLocks noEditPoints="1"/>
            </p:cNvSpPr>
            <p:nvPr/>
          </p:nvSpPr>
          <p:spPr bwMode="auto">
            <a:xfrm rot="16200000" flipV="1">
              <a:off x="11051408" y="771858"/>
              <a:ext cx="468226" cy="519052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4" name="Freeform 50"/>
            <p:cNvSpPr>
              <a:spLocks noEditPoints="1"/>
            </p:cNvSpPr>
            <p:nvPr/>
          </p:nvSpPr>
          <p:spPr bwMode="auto">
            <a:xfrm rot="16200000" flipV="1">
              <a:off x="11044265" y="786937"/>
              <a:ext cx="468226" cy="488894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5" name="Freeform 51"/>
            <p:cNvSpPr>
              <a:spLocks noEditPoints="1"/>
            </p:cNvSpPr>
            <p:nvPr/>
          </p:nvSpPr>
          <p:spPr bwMode="auto">
            <a:xfrm rot="16200000" flipV="1">
              <a:off x="5232300" y="721066"/>
              <a:ext cx="423785" cy="544449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6" name="Freeform 52"/>
            <p:cNvSpPr>
              <a:spLocks noEditPoints="1"/>
            </p:cNvSpPr>
            <p:nvPr/>
          </p:nvSpPr>
          <p:spPr bwMode="auto">
            <a:xfrm rot="16200000" flipV="1">
              <a:off x="5241825" y="749637"/>
              <a:ext cx="428546" cy="492068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5D984-6578-4E00-BF0E-99730700C704}" type="datetimeFigureOut">
              <a:rPr lang="en-US"/>
            </a:fld>
            <a:endParaRPr lang="en-US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8703F-D42A-4D50-90FB-924DB4F40A68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3B49-CF59-4BB6-873F-EA194AB950D2}" type="datetimeFigureOut">
              <a:rPr lang="en-US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99E8F-7D82-498A-886C-4AEA967F85FA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BC525-E447-4702-8E40-00361EA159D4}" type="datetimeFigureOut">
              <a:rPr lang="en-US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5FA36-2796-4584-90DE-91984E48919D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 userDrawn="1"/>
        </p:nvSpPr>
        <p:spPr>
          <a:xfrm flipV="1">
            <a:off x="1264920" y="6280150"/>
            <a:ext cx="9588500" cy="762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02890" y="734695"/>
            <a:ext cx="7702550" cy="325120"/>
          </a:xfrm>
        </p:spPr>
        <p:txBody>
          <a:bodyPr anchor="b">
            <a:noAutofit/>
          </a:bodyPr>
          <a:lstStyle>
            <a:lvl1pPr algn="ctr">
              <a:defRPr sz="4000" b="0"/>
            </a:lvl1pPr>
          </a:lstStyle>
          <a:p>
            <a:r>
              <a:rPr lang="zh-CN" altLang="en-US" dirty="0"/>
              <a:t>第七章 幼儿园课程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830310" y="6382385"/>
            <a:ext cx="27432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圆角矩形 9"/>
          <p:cNvSpPr/>
          <p:nvPr userDrawn="1"/>
        </p:nvSpPr>
        <p:spPr>
          <a:xfrm>
            <a:off x="1497965" y="1059815"/>
            <a:ext cx="7332345" cy="762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469390" y="749935"/>
            <a:ext cx="11988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60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学前教育学</a:t>
            </a:r>
            <a:endParaRPr lang="zh-CN" altLang="zh-CN" sz="160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8696325" y="6353175"/>
            <a:ext cx="1325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北京出版社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圆角矩形 12"/>
          <p:cNvSpPr/>
          <p:nvPr userDrawn="1"/>
        </p:nvSpPr>
        <p:spPr>
          <a:xfrm>
            <a:off x="2327910" y="5866765"/>
            <a:ext cx="843915" cy="58674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 userDrawn="1"/>
        </p:nvSpPr>
        <p:spPr>
          <a:xfrm>
            <a:off x="1905000" y="6382385"/>
            <a:ext cx="476250" cy="38481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image" Target="../media/image4.png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tags" Target="../tags/tag4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65213" y="304800"/>
            <a:ext cx="10058400" cy="121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zh-CN"/>
              <a:t>Click to edit Master title style</a:t>
            </a:r>
            <a:endParaRPr lang="zh-CN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65213" y="1752600"/>
            <a:ext cx="10058400" cy="4229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/>
              <a:t>Click to edit Master text styles</a:t>
            </a:r>
            <a:endParaRPr lang="zh-CN" altLang="zh-CN"/>
          </a:p>
          <a:p>
            <a:pPr lvl="1"/>
            <a:r>
              <a:rPr lang="zh-CN" altLang="zh-CN"/>
              <a:t>Second level</a:t>
            </a:r>
            <a:endParaRPr lang="zh-CN" altLang="zh-CN"/>
          </a:p>
          <a:p>
            <a:pPr lvl="2"/>
            <a:r>
              <a:rPr lang="zh-CN" altLang="zh-CN"/>
              <a:t>Third level</a:t>
            </a:r>
            <a:endParaRPr lang="zh-CN" altLang="zh-CN"/>
          </a:p>
          <a:p>
            <a:pPr lvl="3"/>
            <a:r>
              <a:rPr lang="zh-CN" altLang="zh-CN"/>
              <a:t>Fourth level</a:t>
            </a:r>
            <a:endParaRPr lang="zh-CN" altLang="zh-CN"/>
          </a:p>
          <a:p>
            <a:pPr lvl="4"/>
            <a:r>
              <a:rPr lang="zh-CN" altLang="zh-CN"/>
              <a:t>Fifth level</a:t>
            </a:r>
            <a:endParaRPr lang="zh-CN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3" y="6019800"/>
            <a:ext cx="1397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7899265-82B1-4BEA-847D-70A944F889E0}" type="datetimeFigureOut">
              <a:rPr lang="en-US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0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0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953D219-1385-47B0-B76E-450016AD8700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rgbClr val="4D290B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9pPr>
    </p:titleStyle>
    <p:bodyStyle>
      <a:lvl1pPr marL="346075" indent="-346075" algn="l" rtl="0" eaLnBrk="0" fontAlgn="base" hangingPunct="0">
        <a:spcBef>
          <a:spcPts val="18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2575" algn="l" rtl="0" eaLnBrk="0" fontAlgn="base" hangingPunct="0">
        <a:spcBef>
          <a:spcPts val="12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2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7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8.xml"/><Relationship Id="rId2" Type="http://schemas.openxmlformats.org/officeDocument/2006/relationships/image" Target="../media/image13.jpeg"/><Relationship Id="rId1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image" Target="../media/image14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image" Target="../media/image16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2.xml"/><Relationship Id="rId1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3.xml"/><Relationship Id="rId1" Type="http://schemas.openxmlformats.org/officeDocument/2006/relationships/image" Target="../media/image17.jpe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4.xml"/><Relationship Id="rId1" Type="http://schemas.openxmlformats.org/officeDocument/2006/relationships/image" Target="../media/image1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6.xml"/><Relationship Id="rId1" Type="http://schemas.openxmlformats.org/officeDocument/2006/relationships/image" Target="../media/image19.jpe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7.xml"/><Relationship Id="rId1" Type="http://schemas.openxmlformats.org/officeDocument/2006/relationships/image" Target="../media/image20.jpe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8.xml"/><Relationship Id="rId1" Type="http://schemas.openxmlformats.org/officeDocument/2006/relationships/image" Target="../media/image21.jpe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9.xml"/><Relationship Id="rId1" Type="http://schemas.openxmlformats.org/officeDocument/2006/relationships/image" Target="../media/image22.jpe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0.xml"/><Relationship Id="rId1" Type="http://schemas.openxmlformats.org/officeDocument/2006/relationships/image" Target="../media/image23.jpe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1.xml"/><Relationship Id="rId1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7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image" Target="../media/image25.jpe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26.jpe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image" Target="../media/image27.jpe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image" Target="../media/image28.jpe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image" Target="../media/image29.GIF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image" Target="../media/image30.jpe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image" Target="../media/image31.jpe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image" Target="../media/image31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0.xml"/><Relationship Id="rId1" Type="http://schemas.openxmlformats.org/officeDocument/2006/relationships/image" Target="../media/image32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2111375" y="2290445"/>
            <a:ext cx="9751695" cy="1828800"/>
          </a:xfrm>
        </p:spPr>
        <p:txBody>
          <a:bodyPr>
            <a:normAutofit fontScale="90000"/>
          </a:bodyPr>
          <a:lstStyle/>
          <a:p>
            <a:pPr algn="ctr" latinLnBrk="0">
              <a:lnSpc>
                <a:spcPct val="150000"/>
              </a:lnSpc>
            </a:pPr>
            <a:r>
              <a:rPr lang="zh-CN" altLang="zh-CN" sz="4445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项目八 </a:t>
            </a:r>
            <a:r>
              <a:rPr lang="zh-CN" altLang="en-US" sz="4445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幼儿园游戏</a:t>
            </a:r>
            <a:br>
              <a:rPr lang="zh-CN" altLang="zh-CN" sz="48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</a:br>
            <a:r>
              <a:rPr lang="zh-CN" altLang="zh-CN" sz="48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endParaRPr lang="zh-CN" altLang="zh-CN" sz="48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0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5" name="Freeform 6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3" r="21669" b="-1"/>
          <a:stretch>
            <a:fillRect/>
          </a:stretch>
        </p:blipFill>
        <p:spPr bwMode="auto">
          <a:xfrm>
            <a:off x="20" y="907231"/>
            <a:ext cx="4838021" cy="5063738"/>
          </a:xfrm>
          <a:custGeom>
            <a:avLst/>
            <a:gdLst/>
            <a:ahLst/>
            <a:cxnLst/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6090285" y="636905"/>
            <a:ext cx="4977765" cy="54241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 fontAlgn="auto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>
                <a:solidFill>
                  <a:srgbClr val="000000"/>
                </a:solidFill>
              </a:rPr>
              <a:t>  《</a:t>
            </a:r>
            <a:r>
              <a:rPr lang="zh-CN" altLang="en-US" sz="2000">
                <a:solidFill>
                  <a:srgbClr val="000000"/>
                </a:solidFill>
              </a:rPr>
              <a:t>老鹰捉小鸡</a:t>
            </a:r>
            <a:r>
              <a:rPr lang="en-US" altLang="zh-CN" sz="2000">
                <a:solidFill>
                  <a:srgbClr val="000000"/>
                </a:solidFill>
              </a:rPr>
              <a:t>》</a:t>
            </a:r>
            <a:r>
              <a:rPr lang="zh-CN" altLang="en-US" sz="2000">
                <a:solidFill>
                  <a:srgbClr val="000000"/>
                </a:solidFill>
              </a:rPr>
              <a:t>玩法：一个游离的人当</a:t>
            </a:r>
            <a:r>
              <a:rPr lang="en-US" altLang="zh-CN" sz="2000">
                <a:solidFill>
                  <a:srgbClr val="000000"/>
                </a:solidFill>
              </a:rPr>
              <a:t>“</a:t>
            </a:r>
            <a:r>
              <a:rPr lang="zh-CN" altLang="en-US" sz="2000">
                <a:solidFill>
                  <a:srgbClr val="000000"/>
                </a:solidFill>
              </a:rPr>
              <a:t>老鹰</a:t>
            </a:r>
            <a:r>
              <a:rPr lang="en-US" altLang="zh-CN" sz="2000">
                <a:solidFill>
                  <a:srgbClr val="000000"/>
                </a:solidFill>
              </a:rPr>
              <a:t>”</a:t>
            </a:r>
            <a:r>
              <a:rPr lang="zh-CN" altLang="en-US" sz="2000">
                <a:solidFill>
                  <a:srgbClr val="000000"/>
                </a:solidFill>
              </a:rPr>
              <a:t>，其他人排成一列，队首当</a:t>
            </a:r>
            <a:r>
              <a:rPr lang="en-US" altLang="zh-CN" sz="2000">
                <a:solidFill>
                  <a:srgbClr val="000000"/>
                </a:solidFill>
              </a:rPr>
              <a:t>“</a:t>
            </a:r>
            <a:r>
              <a:rPr lang="zh-CN" altLang="en-US" sz="2000">
                <a:solidFill>
                  <a:srgbClr val="000000"/>
                </a:solidFill>
              </a:rPr>
              <a:t>母鸡</a:t>
            </a:r>
            <a:r>
              <a:rPr lang="en-US" altLang="zh-CN" sz="2000">
                <a:solidFill>
                  <a:srgbClr val="000000"/>
                </a:solidFill>
              </a:rPr>
              <a:t>”</a:t>
            </a:r>
            <a:r>
              <a:rPr lang="zh-CN" altLang="en-US" sz="2000">
                <a:solidFill>
                  <a:srgbClr val="000000"/>
                </a:solidFill>
              </a:rPr>
              <a:t>，后面的人抓住前人的衣角，就是</a:t>
            </a:r>
            <a:r>
              <a:rPr lang="en-US" altLang="zh-CN" sz="2000">
                <a:solidFill>
                  <a:srgbClr val="000000"/>
                </a:solidFill>
              </a:rPr>
              <a:t>“</a:t>
            </a:r>
            <a:r>
              <a:rPr lang="zh-CN" altLang="en-US" sz="2000">
                <a:solidFill>
                  <a:srgbClr val="000000"/>
                </a:solidFill>
              </a:rPr>
              <a:t>小鸡</a:t>
            </a:r>
            <a:r>
              <a:rPr lang="en-US" altLang="zh-CN" sz="2000">
                <a:solidFill>
                  <a:srgbClr val="000000"/>
                </a:solidFill>
              </a:rPr>
              <a:t>”</a:t>
            </a:r>
            <a:r>
              <a:rPr lang="zh-CN" altLang="en-US" sz="2000">
                <a:solidFill>
                  <a:srgbClr val="000000"/>
                </a:solidFill>
              </a:rPr>
              <a:t>了。</a:t>
            </a:r>
            <a:r>
              <a:rPr lang="en-US" altLang="zh-CN" sz="2000">
                <a:solidFill>
                  <a:srgbClr val="000000"/>
                </a:solidFill>
              </a:rPr>
              <a:t>“</a:t>
            </a:r>
            <a:r>
              <a:rPr lang="zh-CN" altLang="en-US" sz="2000">
                <a:solidFill>
                  <a:srgbClr val="000000"/>
                </a:solidFill>
              </a:rPr>
              <a:t>老鹰</a:t>
            </a:r>
            <a:r>
              <a:rPr lang="en-US" altLang="zh-CN" sz="2000">
                <a:solidFill>
                  <a:srgbClr val="000000"/>
                </a:solidFill>
              </a:rPr>
              <a:t>”</a:t>
            </a:r>
            <a:r>
              <a:rPr lang="zh-CN" altLang="en-US" sz="2000">
                <a:solidFill>
                  <a:srgbClr val="000000"/>
                </a:solidFill>
              </a:rPr>
              <a:t>的目标是抓</a:t>
            </a:r>
            <a:r>
              <a:rPr lang="en-US" altLang="zh-CN" sz="2000">
                <a:solidFill>
                  <a:srgbClr val="000000"/>
                </a:solidFill>
              </a:rPr>
              <a:t>“</a:t>
            </a:r>
            <a:r>
              <a:rPr lang="zh-CN" altLang="en-US" sz="2000">
                <a:solidFill>
                  <a:srgbClr val="000000"/>
                </a:solidFill>
              </a:rPr>
              <a:t>小鸡</a:t>
            </a:r>
            <a:r>
              <a:rPr lang="en-US" altLang="zh-CN" sz="2000">
                <a:solidFill>
                  <a:srgbClr val="000000"/>
                </a:solidFill>
              </a:rPr>
              <a:t>”</a:t>
            </a:r>
            <a:r>
              <a:rPr lang="zh-CN" altLang="en-US" sz="2000">
                <a:solidFill>
                  <a:srgbClr val="000000"/>
                </a:solidFill>
              </a:rPr>
              <a:t>，</a:t>
            </a:r>
            <a:r>
              <a:rPr lang="en-US" altLang="zh-CN" sz="2000">
                <a:solidFill>
                  <a:srgbClr val="000000"/>
                </a:solidFill>
              </a:rPr>
              <a:t>“</a:t>
            </a:r>
            <a:r>
              <a:rPr lang="zh-CN" altLang="en-US" sz="2000">
                <a:solidFill>
                  <a:srgbClr val="000000"/>
                </a:solidFill>
              </a:rPr>
              <a:t>母鸡</a:t>
            </a:r>
            <a:r>
              <a:rPr lang="en-US" altLang="zh-CN" sz="2000">
                <a:solidFill>
                  <a:srgbClr val="000000"/>
                </a:solidFill>
              </a:rPr>
              <a:t>”</a:t>
            </a:r>
            <a:r>
              <a:rPr lang="zh-CN" altLang="en-US" sz="2000">
                <a:solidFill>
                  <a:srgbClr val="000000"/>
                </a:solidFill>
              </a:rPr>
              <a:t>要展开与</a:t>
            </a:r>
            <a:r>
              <a:rPr lang="en-US" altLang="zh-CN" sz="2000">
                <a:solidFill>
                  <a:srgbClr val="000000"/>
                </a:solidFill>
              </a:rPr>
              <a:t>“</a:t>
            </a:r>
            <a:r>
              <a:rPr lang="zh-CN" altLang="en-US" sz="2000">
                <a:solidFill>
                  <a:srgbClr val="000000"/>
                </a:solidFill>
              </a:rPr>
              <a:t>老鹰</a:t>
            </a:r>
            <a:r>
              <a:rPr lang="en-US" altLang="zh-CN" sz="2000">
                <a:solidFill>
                  <a:srgbClr val="000000"/>
                </a:solidFill>
              </a:rPr>
              <a:t>”</a:t>
            </a:r>
            <a:r>
              <a:rPr lang="zh-CN" altLang="en-US" sz="2000">
                <a:solidFill>
                  <a:srgbClr val="000000"/>
                </a:solidFill>
              </a:rPr>
              <a:t>斗智斗勇的搏斗，以保护身后的</a:t>
            </a:r>
            <a:r>
              <a:rPr lang="en-US" altLang="zh-CN" sz="2000">
                <a:solidFill>
                  <a:srgbClr val="000000"/>
                </a:solidFill>
              </a:rPr>
              <a:t>“</a:t>
            </a:r>
            <a:r>
              <a:rPr lang="zh-CN" altLang="en-US" sz="2000">
                <a:solidFill>
                  <a:srgbClr val="000000"/>
                </a:solidFill>
              </a:rPr>
              <a:t>小鸡</a:t>
            </a:r>
            <a:r>
              <a:rPr lang="en-US" altLang="zh-CN" sz="2000">
                <a:solidFill>
                  <a:srgbClr val="000000"/>
                </a:solidFill>
              </a:rPr>
              <a:t>”</a:t>
            </a:r>
            <a:r>
              <a:rPr lang="zh-CN" altLang="en-US" sz="2000">
                <a:solidFill>
                  <a:srgbClr val="000000"/>
                </a:solidFill>
              </a:rPr>
              <a:t>。捉住的</a:t>
            </a:r>
            <a:r>
              <a:rPr lang="en-US" altLang="zh-CN" sz="2000">
                <a:solidFill>
                  <a:srgbClr val="000000"/>
                </a:solidFill>
              </a:rPr>
              <a:t>“</a:t>
            </a:r>
            <a:r>
              <a:rPr lang="zh-CN" altLang="en-US" sz="2000">
                <a:solidFill>
                  <a:srgbClr val="000000"/>
                </a:solidFill>
              </a:rPr>
              <a:t>小鸡</a:t>
            </a:r>
            <a:r>
              <a:rPr lang="en-US" altLang="zh-CN" sz="2000">
                <a:solidFill>
                  <a:srgbClr val="000000"/>
                </a:solidFill>
              </a:rPr>
              <a:t>”</a:t>
            </a:r>
            <a:r>
              <a:rPr lang="zh-CN" altLang="en-US" sz="2000">
                <a:solidFill>
                  <a:srgbClr val="000000"/>
                </a:solidFill>
              </a:rPr>
              <a:t>就</a:t>
            </a:r>
            <a:r>
              <a:rPr lang="en-US" altLang="zh-CN" sz="2000">
                <a:solidFill>
                  <a:srgbClr val="000000"/>
                </a:solidFill>
              </a:rPr>
              <a:t>“</a:t>
            </a:r>
            <a:r>
              <a:rPr lang="zh-CN" altLang="en-US" sz="2000">
                <a:solidFill>
                  <a:srgbClr val="000000"/>
                </a:solidFill>
              </a:rPr>
              <a:t>死</a:t>
            </a:r>
            <a:r>
              <a:rPr lang="en-US" altLang="zh-CN" sz="2000">
                <a:solidFill>
                  <a:srgbClr val="000000"/>
                </a:solidFill>
              </a:rPr>
              <a:t>”</a:t>
            </a:r>
            <a:r>
              <a:rPr lang="zh-CN" altLang="en-US" sz="2000">
                <a:solidFill>
                  <a:srgbClr val="000000"/>
                </a:solidFill>
              </a:rPr>
              <a:t>了，要等下次游戏开始，才能再上场。一场游戏下来，尖叫不断，笑得脸上肌肉疼，跑得筋疲力尽，摔倒爬起来喘口气还接着玩。儿童游戏中处于忘我的状态，其乐无穷。</a:t>
            </a:r>
            <a:endParaRPr lang="en-US" altLang="zh-CN" sz="2000">
              <a:solidFill>
                <a:srgbClr val="000000"/>
              </a:solidFill>
            </a:endParaRPr>
          </a:p>
          <a:p>
            <a:pPr indent="-228600" fontAlgn="auto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indent="-228600" fontAlgn="auto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问题：请分析此游戏对幼儿发展的价值。</a:t>
            </a:r>
            <a:endParaRPr lang="zh-CN" altLang="en-US" sz="2000"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25" y="3368040"/>
            <a:ext cx="5133975" cy="28575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幼儿游戏的概述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5435" y="1425575"/>
            <a:ext cx="10542493" cy="3307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Aft>
                <a:spcPts val="600"/>
              </a:spcAft>
            </a:pPr>
            <a:r>
              <a:rPr lang="en-US" altLang="zh-CN" sz="2400" dirty="0"/>
              <a:t>  </a:t>
            </a:r>
            <a:r>
              <a:rPr lang="zh-CN" altLang="en-US" sz="2400" dirty="0"/>
              <a:t>三、游戏的种类</a:t>
            </a:r>
            <a:endParaRPr lang="en-US" altLang="zh-CN" sz="2400" dirty="0"/>
          </a:p>
          <a:p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（一）依据游戏的社会性特点分为：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  1.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独自游戏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  2.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平行游戏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  3.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联合游戏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  4.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合作游戏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spcAft>
                <a:spcPts val="600"/>
              </a:spcAft>
            </a:pPr>
            <a:endParaRPr lang="zh-CN" altLang="en-US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幼儿游戏的概述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5435" y="1425575"/>
            <a:ext cx="10542493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Aft>
                <a:spcPts val="600"/>
              </a:spcAft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 1.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独自游戏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学步期或其前后的婴儿期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  <a:spcAft>
                <a:spcPts val="600"/>
              </a:spcAft>
            </a:pPr>
            <a:r>
              <a:rPr lang="en-US" altLang="zh-CN" sz="2000" dirty="0">
                <a:latin typeface="华文宋体" panose="02010600040101010101" pitchFamily="2" charset="-122"/>
                <a:ea typeface="华文宋体" panose="02010600040101010101" pitchFamily="2" charset="-122"/>
              </a:rPr>
              <a:t>    </a:t>
            </a:r>
            <a:r>
              <a:rPr lang="zh-CN" altLang="zh-CN" sz="2000" dirty="0">
                <a:latin typeface="华文宋体" panose="02010600040101010101" pitchFamily="2" charset="-122"/>
                <a:ea typeface="华文宋体" panose="02010600040101010101" pitchFamily="2" charset="-122"/>
              </a:rPr>
              <a:t>幼儿只会单独地玩</a:t>
            </a:r>
            <a:r>
              <a:rPr lang="zh-CN" altLang="en-US" sz="2000" dirty="0">
                <a:latin typeface="华文宋体" panose="02010600040101010101" pitchFamily="2" charset="-122"/>
                <a:ea typeface="华文宋体" panose="02010600040101010101" pitchFamily="2" charset="-122"/>
              </a:rPr>
              <a:t>，</a:t>
            </a:r>
            <a:r>
              <a:rPr lang="zh-CN" altLang="zh-CN" sz="2000" dirty="0">
                <a:latin typeface="华文宋体" panose="02010600040101010101" pitchFamily="2" charset="-122"/>
                <a:ea typeface="华文宋体" panose="02010600040101010101" pitchFamily="2" charset="-122"/>
              </a:rPr>
              <a:t>以自我为中心，不会察觉其他人的存在</a:t>
            </a:r>
            <a:r>
              <a:rPr lang="zh-CN" altLang="en-US" sz="2000" dirty="0">
                <a:latin typeface="华文宋体" panose="02010600040101010101" pitchFamily="2" charset="-122"/>
                <a:ea typeface="华文宋体" panose="02010600040101010101" pitchFamily="2" charset="-122"/>
              </a:rPr>
              <a:t>。</a:t>
            </a:r>
            <a:endParaRPr lang="en-US" altLang="zh-CN" sz="2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 2.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平行游戏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2-3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岁时常见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华文宋体" panose="02010600040101010101" pitchFamily="2" charset="-122"/>
                <a:ea typeface="华文宋体" panose="02010600040101010101" pitchFamily="2" charset="-122"/>
              </a:rPr>
              <a:t>    </a:t>
            </a:r>
            <a:r>
              <a:rPr lang="zh-CN" altLang="zh-CN" sz="2000" dirty="0">
                <a:latin typeface="华文宋体" panose="02010600040101010101" pitchFamily="2" charset="-122"/>
                <a:ea typeface="华文宋体" panose="02010600040101010101" pitchFamily="2" charset="-122"/>
              </a:rPr>
              <a:t>看似在一块儿玩，但仍是单独做游戏，彼此没有交流</a:t>
            </a:r>
            <a:r>
              <a:rPr lang="zh-CN" altLang="en-US" sz="2000" dirty="0">
                <a:latin typeface="华文宋体" panose="02010600040101010101" pitchFamily="2" charset="-122"/>
                <a:ea typeface="华文宋体" panose="02010600040101010101" pitchFamily="2" charset="-122"/>
              </a:rPr>
              <a:t>。</a:t>
            </a:r>
            <a:endParaRPr lang="en-US" altLang="zh-CN" sz="2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 3.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联合游戏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多见于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3-4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岁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000" dirty="0">
                <a:latin typeface="华文宋体" panose="02010600040101010101" pitchFamily="2" charset="-122"/>
                <a:ea typeface="华文宋体" panose="02010600040101010101" pitchFamily="2" charset="-122"/>
              </a:rPr>
              <a:t>幼儿和同伴一起玩游戏，谈论共同的活动，但是没有分工，也没有围绕具体目标的共同活动。</a:t>
            </a:r>
            <a:endParaRPr lang="en-US" altLang="zh-CN" sz="2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 4.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合作游戏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岁或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岁以上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000" dirty="0">
                <a:latin typeface="华文宋体" panose="02010600040101010101" pitchFamily="2" charset="-122"/>
                <a:ea typeface="华文宋体" panose="02010600040101010101" pitchFamily="2" charset="-122"/>
              </a:rPr>
              <a:t>儿童在游戏中有共同的目的，活动有组织，有分工</a:t>
            </a:r>
            <a:r>
              <a:rPr lang="zh-CN" altLang="en-US" sz="2000" dirty="0">
                <a:latin typeface="华文宋体" panose="02010600040101010101" pitchFamily="2" charset="-122"/>
                <a:ea typeface="华文宋体" panose="02010600040101010101" pitchFamily="2" charset="-122"/>
              </a:rPr>
              <a:t>。</a:t>
            </a:r>
            <a:endParaRPr lang="zh-CN" altLang="zh-CN" sz="2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Aft>
                <a:spcPts val="600"/>
              </a:spcAft>
            </a:pPr>
            <a:endParaRPr lang="zh-CN" altLang="en-US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25" y="3368040"/>
            <a:ext cx="5133975" cy="28575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幼儿游戏的概述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5435" y="1425575"/>
            <a:ext cx="10542493" cy="404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Aft>
                <a:spcPts val="600"/>
              </a:spcAft>
            </a:pPr>
            <a:r>
              <a:rPr lang="en-US" altLang="zh-CN" sz="2400" dirty="0"/>
              <a:t>  </a:t>
            </a:r>
            <a:r>
              <a:rPr lang="zh-CN" altLang="en-US" sz="2400" dirty="0"/>
              <a:t>三、游戏的种类</a:t>
            </a:r>
            <a:endParaRPr lang="en-US" altLang="zh-CN" sz="2400" dirty="0"/>
          </a:p>
          <a:p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（二）从幼儿认知能力的发展来看，可将幼儿游戏分为：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、练习性游戏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、象征性游戏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．建构游戏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、规则游戏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spcAft>
                <a:spcPts val="600"/>
              </a:spcAft>
            </a:pPr>
            <a:endParaRPr lang="zh-CN" altLang="en-US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25" y="3774140"/>
            <a:ext cx="4605803" cy="245139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幼儿游戏的概述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5435" y="1237310"/>
            <a:ext cx="10542493" cy="4847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、练习性游戏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开始于出生后的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4-6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月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1-2.5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岁时为典型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/>
              <a:t>       </a:t>
            </a:r>
            <a:r>
              <a:rPr lang="zh-CN" altLang="zh-CN" dirty="0"/>
              <a:t>又称为功能游戏、感觉运动游戏，是指孩子为获得某种与愉快体验而单纯重复某种活动或动作，其形式以抓、摸、拿等动作为主</a:t>
            </a:r>
            <a:r>
              <a:rPr lang="zh-CN" altLang="en-US" dirty="0"/>
              <a:t>。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、象征性游戏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：一周岁以后开始，幼儿期达到高峰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/>
              <a:t>表现为运用“替代物”，</a:t>
            </a:r>
            <a:r>
              <a:rPr lang="zh-CN" altLang="en-US" dirty="0"/>
              <a:t>以</a:t>
            </a:r>
            <a:r>
              <a:rPr lang="zh-CN" altLang="zh-CN" dirty="0"/>
              <a:t>假想的情景和行动方式将现实生活和自己的愿望反映出来。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象征性游戏的发展：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/>
              <a:t>    </a:t>
            </a: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zh-CN" altLang="zh-CN" dirty="0"/>
              <a:t>最初，幼儿使用与实物相似的替代物。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   </a:t>
            </a: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4-5</a:t>
            </a:r>
            <a:r>
              <a:rPr lang="zh-CN" altLang="zh-CN" dirty="0"/>
              <a:t>岁时，幼儿开始使用与实物相似程度较低的替代物。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   </a:t>
            </a: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5-6</a:t>
            </a:r>
            <a:r>
              <a:rPr lang="zh-CN" altLang="zh-CN" dirty="0"/>
              <a:t>、</a:t>
            </a:r>
            <a:r>
              <a:rPr lang="en-US" altLang="zh-CN" dirty="0"/>
              <a:t>7</a:t>
            </a:r>
            <a:r>
              <a:rPr lang="zh-CN" altLang="zh-CN" dirty="0"/>
              <a:t>岁时，幼儿在游戏中开始表现脱离实物，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完全凭借想象及语言，或动作来替代物品。</a:t>
            </a:r>
            <a:endParaRPr lang="zh-CN" altLang="zh-CN" dirty="0"/>
          </a:p>
          <a:p>
            <a:pPr fontAlgn="auto">
              <a:spcAft>
                <a:spcPts val="600"/>
              </a:spcAft>
            </a:pPr>
            <a:endParaRPr lang="zh-CN" altLang="en-US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25" y="3368040"/>
            <a:ext cx="5133975" cy="28575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幼儿游戏的概述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5435" y="1425575"/>
            <a:ext cx="10542493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．建构游戏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/>
              <a:t>       </a:t>
            </a:r>
            <a:r>
              <a:rPr lang="zh-CN" altLang="zh-CN" dirty="0"/>
              <a:t>儿童为了建成某些东西而进行的对物体的操作，是儿童利用建筑材料</a:t>
            </a:r>
            <a:r>
              <a:rPr lang="en-US" altLang="zh-CN" dirty="0"/>
              <a:t>(</a:t>
            </a:r>
            <a:r>
              <a:rPr lang="zh-CN" altLang="zh-CN" dirty="0"/>
              <a:t>积木、木块、沙子、小石子等</a:t>
            </a:r>
            <a:r>
              <a:rPr lang="en-US" altLang="zh-CN" dirty="0"/>
              <a:t>)</a:t>
            </a:r>
            <a:r>
              <a:rPr lang="zh-CN" altLang="zh-CN" dirty="0"/>
              <a:t>，来进行建筑各种建筑物的游戏。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、规则游戏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/>
              <a:t>     </a:t>
            </a:r>
            <a:r>
              <a:rPr lang="zh-CN" altLang="zh-CN" dirty="0"/>
              <a:t>指具有明确规则且必须完全遵守的带有竞赛性质的活动。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spcAft>
                <a:spcPts val="600"/>
              </a:spcAft>
            </a:pPr>
            <a:endParaRPr lang="zh-CN" altLang="en-US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25" y="3368040"/>
            <a:ext cx="5133975" cy="28575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幼儿游戏的概述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5435" y="1237310"/>
            <a:ext cx="1054249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Aft>
                <a:spcPts val="1200"/>
              </a:spcAft>
            </a:pPr>
            <a:r>
              <a:rPr lang="en-US" altLang="zh-CN" sz="2400" dirty="0"/>
              <a:t>  </a:t>
            </a:r>
            <a:r>
              <a:rPr lang="zh-CN" altLang="en-US" sz="2400" dirty="0"/>
              <a:t>三、游戏的种类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  <a:spcAft>
                <a:spcPts val="600"/>
              </a:spcAft>
            </a:pPr>
            <a:r>
              <a:rPr lang="zh-CN" altLang="zh-CN" dirty="0"/>
              <a:t>（</a:t>
            </a:r>
            <a:r>
              <a:rPr lang="zh-CN" altLang="en-US" dirty="0"/>
              <a:t>三</a:t>
            </a:r>
            <a:r>
              <a:rPr lang="zh-CN" altLang="zh-CN" dirty="0"/>
              <a:t>）依据游戏的教育作用分类：创造性游戏和规则游戏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zh-CN" dirty="0"/>
              <a:t>创造性游戏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      </a:t>
            </a:r>
            <a:r>
              <a:rPr lang="zh-CN" altLang="zh-CN" dirty="0">
                <a:latin typeface="楷体" panose="02010609060101010101" charset="-122"/>
                <a:ea typeface="楷体" panose="02010609060101010101" charset="-122"/>
              </a:rPr>
              <a:t>创造性游戏是指由幼儿主动地创造出来的反映现实生活的游戏，包括角色游戏、表演游戏、结构游戏等。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zh-CN" dirty="0"/>
              <a:t>规则游戏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dirty="0">
                <a:latin typeface="楷体" panose="02010609060101010101" charset="-122"/>
                <a:ea typeface="楷体" panose="02010609060101010101" charset="-122"/>
              </a:rPr>
              <a:t>规则游戏是幼儿按照一定规则进行的游戏，一般由两个人以上参加。</a:t>
            </a:r>
            <a:endParaRPr lang="en-US" altLang="zh-CN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楷体" panose="02010609060101010101" charset="-122"/>
                <a:ea typeface="楷体" panose="02010609060101010101" charset="-122"/>
              </a:rPr>
              <a:t>通常规则性游戏由教育者依据教育目标编制的一种有计划、</a:t>
            </a:r>
            <a:endParaRPr lang="en-US" altLang="zh-CN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楷体" panose="02010609060101010101" charset="-122"/>
                <a:ea typeface="楷体" panose="02010609060101010101" charset="-122"/>
              </a:rPr>
              <a:t>有组织的游戏活动。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楷体" panose="02010609060101010101" charset="-122"/>
                <a:ea typeface="楷体" panose="02010609060101010101" charset="-122"/>
              </a:rPr>
              <a:t>规则性游戏主要包括智力游戏、体育游戏、音乐游戏等。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spcAft>
                <a:spcPts val="600"/>
              </a:spcAft>
            </a:pPr>
            <a:endParaRPr lang="zh-CN" altLang="en-US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25" y="3368040"/>
            <a:ext cx="5133975" cy="28575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幼儿游戏的概述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5435" y="1237310"/>
            <a:ext cx="10542493" cy="3918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  1</a:t>
            </a:r>
            <a:r>
              <a:rPr lang="zh-CN" altLang="en-US" sz="2400" dirty="0"/>
              <a:t>、创造性游戏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zh-CN" dirty="0">
                <a:latin typeface="楷体" panose="02010609060101010101" charset="-122"/>
                <a:ea typeface="楷体" panose="02010609060101010101" charset="-122"/>
              </a:rPr>
              <a:t>）角色游戏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/>
              <a:t>    </a:t>
            </a:r>
            <a:r>
              <a:rPr lang="zh-CN" altLang="zh-CN" dirty="0"/>
              <a:t>幼儿通过扮演角色，运用想象，创造性地反映个人生活印象的一种游戏。是幼儿期最典型的、最有特色的游戏。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zh-CN" dirty="0">
                <a:latin typeface="楷体" panose="02010609060101010101" charset="-122"/>
                <a:ea typeface="楷体" panose="02010609060101010101" charset="-122"/>
              </a:rPr>
              <a:t>）结构游戏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/>
              <a:t>    </a:t>
            </a:r>
            <a:r>
              <a:rPr lang="zh-CN" altLang="zh-CN" dirty="0"/>
              <a:t>幼儿利用不同的结构玩具或结构材料进行构造，经过创造，反应周围生活的一种游戏。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zh-CN" dirty="0">
                <a:latin typeface="楷体" panose="02010609060101010101" charset="-122"/>
                <a:ea typeface="楷体" panose="02010609060101010101" charset="-122"/>
              </a:rPr>
              <a:t>）表演游戏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/>
              <a:t>    </a:t>
            </a:r>
            <a:r>
              <a:rPr lang="zh-CN" altLang="zh-CN" dirty="0"/>
              <a:t>幼儿通过扮演文学作品中的角色，根据作品中的情节和内容，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用对话和形象的游戏动作，进行表演的一种游戏活动。</a:t>
            </a:r>
            <a:endParaRPr lang="zh-CN" altLang="en-US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25" y="3368040"/>
            <a:ext cx="5133975" cy="28575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幼儿游戏的概述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5435" y="1237310"/>
            <a:ext cx="10542493" cy="4160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规则游戏：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zh-CN" dirty="0">
                <a:latin typeface="楷体" panose="02010609060101010101" charset="-122"/>
                <a:ea typeface="楷体" panose="02010609060101010101" charset="-122"/>
              </a:rPr>
              <a:t>智力游戏</a:t>
            </a:r>
            <a:endParaRPr lang="en-US" altLang="zh-CN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/>
              <a:t>    </a:t>
            </a:r>
            <a:r>
              <a:rPr lang="zh-CN" altLang="zh-CN" dirty="0"/>
              <a:t>根据一定的智育任务由成人设计的一种有规则的游戏。</a:t>
            </a:r>
            <a:endParaRPr lang="en-US" altLang="zh-CN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zh-CN" dirty="0">
                <a:latin typeface="楷体" panose="02010609060101010101" charset="-122"/>
                <a:ea typeface="楷体" panose="02010609060101010101" charset="-122"/>
              </a:rPr>
              <a:t>体育游戏</a:t>
            </a:r>
            <a:endParaRPr lang="en-US" altLang="zh-CN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/>
              <a:t>    </a:t>
            </a:r>
            <a:r>
              <a:rPr lang="zh-CN" altLang="zh-CN" dirty="0"/>
              <a:t>以训练幼儿的各种基本动作</a:t>
            </a:r>
            <a:r>
              <a:rPr lang="en-US" altLang="zh-CN" dirty="0"/>
              <a:t>(</a:t>
            </a:r>
            <a:r>
              <a:rPr lang="zh-CN" altLang="zh-CN" dirty="0"/>
              <a:t>走、跑、跳跃、投掷、平衡、钻爬和攀登</a:t>
            </a:r>
            <a:r>
              <a:rPr lang="en-US" altLang="zh-CN" dirty="0"/>
              <a:t>)</a:t>
            </a:r>
            <a:r>
              <a:rPr lang="zh-CN" altLang="zh-CN" dirty="0"/>
              <a:t>，锻炼幼儿身体为目的的游戏活动。</a:t>
            </a:r>
            <a:endParaRPr lang="en-US" altLang="zh-CN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zh-CN" dirty="0">
                <a:latin typeface="楷体" panose="02010609060101010101" charset="-122"/>
                <a:ea typeface="楷体" panose="02010609060101010101" charset="-122"/>
              </a:rPr>
              <a:t>音乐游戏</a:t>
            </a:r>
            <a:endParaRPr lang="en-US" altLang="zh-CN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/>
              <a:t>    </a:t>
            </a:r>
            <a:r>
              <a:rPr lang="zh-CN" altLang="zh-CN" dirty="0"/>
              <a:t>指在音乐活动伴随下，以发展音乐能力为主要目的的游戏活动。</a:t>
            </a:r>
            <a:endParaRPr lang="zh-CN" altLang="zh-CN" dirty="0"/>
          </a:p>
          <a:p>
            <a:pPr>
              <a:lnSpc>
                <a:spcPct val="150000"/>
              </a:lnSpc>
            </a:pPr>
            <a:endParaRPr lang="zh-CN" altLang="en-US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25" y="3368040"/>
            <a:ext cx="5133975" cy="28575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55720" y="396240"/>
            <a:ext cx="57061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任务二</a:t>
            </a:r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幼儿园游戏环境的创设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3472" y="1461434"/>
            <a:ext cx="961771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 、创设户外游戏场地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二、合理规划室内的游戏空间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三、配备游戏材料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四、游戏的时间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1200"/>
              </a:spcAft>
            </a:pP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6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282440" y="39624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学习目标</a:t>
            </a:r>
            <a:endParaRPr lang="zh-CN" alt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1012825" y="1234440"/>
            <a:ext cx="10487025" cy="458279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398756" y="1337945"/>
            <a:ext cx="9715014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altLang="zh-CN" b="1" dirty="0">
                <a:sym typeface="+mn-ea"/>
              </a:rPr>
              <a:t>●</a:t>
            </a:r>
            <a:r>
              <a:rPr altLang="zh-CN" b="1" dirty="0"/>
              <a:t>知识目标：</a:t>
            </a:r>
            <a:endParaRPr altLang="zh-CN" b="1" dirty="0"/>
          </a:p>
          <a:p>
            <a:pPr>
              <a:lnSpc>
                <a:spcPct val="150000"/>
              </a:lnSpc>
            </a:pPr>
            <a:r>
              <a:rPr altLang="zh-CN" dirty="0"/>
              <a:t>1. 了解游戏的定义与游戏的不同种类</a:t>
            </a:r>
            <a:endParaRPr altLang="zh-CN" dirty="0"/>
          </a:p>
          <a:p>
            <a:pPr>
              <a:lnSpc>
                <a:spcPct val="150000"/>
              </a:lnSpc>
            </a:pPr>
            <a:r>
              <a:rPr altLang="zh-CN" dirty="0"/>
              <a:t>2. 理解幼儿游戏的特点及教育作用</a:t>
            </a:r>
            <a:endParaRPr altLang="zh-CN" dirty="0"/>
          </a:p>
          <a:p>
            <a:pPr>
              <a:lnSpc>
                <a:spcPct val="150000"/>
              </a:lnSpc>
            </a:pPr>
            <a:r>
              <a:rPr altLang="zh-CN" dirty="0"/>
              <a:t>3. 熟悉幼儿园室内外游戏环境创设的要求</a:t>
            </a:r>
            <a:endParaRPr altLang="zh-CN" dirty="0"/>
          </a:p>
          <a:p>
            <a:pPr>
              <a:lnSpc>
                <a:spcPct val="150000"/>
              </a:lnSpc>
            </a:pPr>
            <a:r>
              <a:rPr altLang="zh-CN" dirty="0"/>
              <a:t>4. 掌握各类游戏活动的指导方法</a:t>
            </a:r>
            <a:endParaRPr altLang="zh-CN" dirty="0"/>
          </a:p>
          <a:p>
            <a:pPr>
              <a:lnSpc>
                <a:spcPct val="150000"/>
              </a:lnSpc>
            </a:pPr>
            <a:r>
              <a:rPr altLang="zh-CN" b="1" dirty="0"/>
              <a:t>● 技能目标：</a:t>
            </a:r>
            <a:endParaRPr altLang="zh-CN" b="1" dirty="0"/>
          </a:p>
          <a:p>
            <a:pPr>
              <a:lnSpc>
                <a:spcPct val="150000"/>
              </a:lnSpc>
            </a:pPr>
            <a:r>
              <a:rPr altLang="zh-CN" dirty="0"/>
              <a:t>1. 能够区分角色游戏与表演游戏不同特点</a:t>
            </a:r>
            <a:endParaRPr altLang="zh-CN" dirty="0"/>
          </a:p>
          <a:p>
            <a:pPr>
              <a:lnSpc>
                <a:spcPct val="150000"/>
              </a:lnSpc>
            </a:pPr>
            <a:r>
              <a:rPr altLang="zh-CN" dirty="0"/>
              <a:t>2. 具备分析评价幼儿园室内外游戏环境并提出游戏环境创设的建议</a:t>
            </a:r>
            <a:endParaRPr altLang="zh-CN" dirty="0"/>
          </a:p>
          <a:p>
            <a:pPr>
              <a:lnSpc>
                <a:spcPct val="150000"/>
              </a:lnSpc>
            </a:pPr>
            <a:r>
              <a:rPr altLang="zh-CN" dirty="0"/>
              <a:t>3. 掌握游戏介入的时机，具备游戏中适时教育引导的能力</a:t>
            </a:r>
            <a:endParaRPr altLang="zh-CN" dirty="0"/>
          </a:p>
          <a:p>
            <a:pPr>
              <a:lnSpc>
                <a:spcPct val="150000"/>
              </a:lnSpc>
            </a:pPr>
            <a:r>
              <a:rPr altLang="zh-CN" dirty="0"/>
              <a:t>4. 运用观察与评价的方法，评价游戏中幼儿的发展并提出游戏延伸活动的组织与指导建议</a:t>
            </a:r>
            <a:endParaRPr altLang="zh-CN" dirty="0"/>
          </a:p>
          <a:p>
            <a:pPr>
              <a:lnSpc>
                <a:spcPct val="150000"/>
              </a:lnSpc>
            </a:pPr>
            <a:endParaRPr altLang="zh-CN" dirty="0"/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25" y="3368040"/>
            <a:ext cx="5133975" cy="28575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55720" y="396240"/>
            <a:ext cx="57061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任务二</a:t>
            </a:r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幼儿园游戏环境的创设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553" y="1229558"/>
            <a:ext cx="1007748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 、创设户外游戏场地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  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    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室外共用游戏场地面积（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m²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）＝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180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＋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20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N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－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注：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 180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20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为常数、Ｎ为班数（乳儿班不计）。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)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    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室外共用游戏场地应考虑设置游戏器具、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30 m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长的直跑道、沙坑、洗手池和贮水池，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深度不超过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0.3m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的戏水池等。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spcAft>
                <a:spcPts val="1200"/>
              </a:spcAft>
            </a:pP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6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25" y="3368040"/>
            <a:ext cx="5133975" cy="28575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55720" y="396240"/>
            <a:ext cx="57061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任务二</a:t>
            </a:r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幼儿园游戏环境的创设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553" y="1229558"/>
            <a:ext cx="10077488" cy="3984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 、创设户外游戏场地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  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/>
              <a:t>（一）</a:t>
            </a:r>
            <a:r>
              <a:rPr lang="zh-CN" altLang="zh-CN" dirty="0"/>
              <a:t>户外游戏场地上的设施、游戏器材应丰富多样。 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（二）户外游戏场地本身也应富有变化。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（三）幼儿园户外游戏场地的地坪模式</a:t>
            </a:r>
            <a:r>
              <a:rPr lang="en-US" altLang="zh-CN" dirty="0"/>
              <a:t>                           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dirty="0"/>
              <a:t>（四）</a:t>
            </a:r>
            <a:r>
              <a:rPr lang="zh-CN" altLang="zh-CN" dirty="0"/>
              <a:t>沙地的设置与管理</a:t>
            </a:r>
            <a:endParaRPr lang="en-US" altLang="zh-CN" dirty="0"/>
          </a:p>
          <a:p>
            <a:pPr>
              <a:lnSpc>
                <a:spcPct val="150000"/>
              </a:lnSpc>
            </a:pPr>
            <a:endParaRPr lang="zh-CN" altLang="zh-CN" dirty="0"/>
          </a:p>
          <a:p>
            <a:pPr fontAlgn="auto">
              <a:spcAft>
                <a:spcPts val="1200"/>
              </a:spcAft>
            </a:pP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6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7061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任务二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幼儿园游戏环境的创设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553" y="1229558"/>
            <a:ext cx="10077488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 </a:t>
            </a:r>
            <a:r>
              <a:rPr lang="zh-CN" altLang="zh-CN" sz="2400" dirty="0"/>
              <a:t>（一）户外游戏场地上的设施、游戏器材应丰富多样。 </a:t>
            </a:r>
            <a:endParaRPr lang="zh-CN" altLang="zh-CN" sz="2400" dirty="0"/>
          </a:p>
          <a:p>
            <a:pPr>
              <a:lnSpc>
                <a:spcPct val="150000"/>
              </a:lnSpc>
            </a:pPr>
            <a:r>
              <a:rPr lang="en-US" altLang="zh-CN" dirty="0"/>
              <a:t>   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1.</a:t>
            </a:r>
            <a:r>
              <a:rPr lang="zh-CN" altLang="zh-CN" dirty="0"/>
              <a:t>幼儿园应有</a:t>
            </a:r>
            <a:r>
              <a:rPr lang="en-US" altLang="zh-CN" dirty="0">
                <a:solidFill>
                  <a:srgbClr val="FF0000"/>
                </a:solidFill>
              </a:rPr>
              <a:t>5</a:t>
            </a:r>
            <a:r>
              <a:rPr lang="zh-CN" altLang="zh-CN" dirty="0">
                <a:solidFill>
                  <a:srgbClr val="FF0000"/>
                </a:solidFill>
              </a:rPr>
              <a:t>件以上</a:t>
            </a:r>
            <a:r>
              <a:rPr lang="zh-CN" altLang="zh-CN" dirty="0"/>
              <a:t>大型运动器材，小型活动器材用具</a:t>
            </a:r>
            <a:r>
              <a:rPr lang="zh-CN" altLang="zh-CN" dirty="0">
                <a:solidFill>
                  <a:srgbClr val="FF0000"/>
                </a:solidFill>
              </a:rPr>
              <a:t>不少于</a:t>
            </a:r>
            <a:r>
              <a:rPr lang="en-US" altLang="zh-CN" dirty="0">
                <a:solidFill>
                  <a:srgbClr val="FF0000"/>
                </a:solidFill>
              </a:rPr>
              <a:t>4</a:t>
            </a:r>
            <a:r>
              <a:rPr lang="zh-CN" altLang="zh-CN" dirty="0">
                <a:solidFill>
                  <a:srgbClr val="FF0000"/>
                </a:solidFill>
              </a:rPr>
              <a:t>种</a:t>
            </a:r>
            <a:r>
              <a:rPr lang="zh-CN" altLang="zh-CN" dirty="0"/>
              <a:t>。</a:t>
            </a:r>
            <a:endParaRPr lang="en-US" altLang="zh-CN" dirty="0"/>
          </a:p>
          <a:p>
            <a:pPr>
              <a:lnSpc>
                <a:spcPct val="150000"/>
              </a:lnSpc>
            </a:pP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zh-CN" dirty="0"/>
              <a:t>场地上的设施和游戏器材可以选择有固定的和移动的，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有高低不同的，有适合不同年龄班幼儿的兴趣和愿望，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品种要丰富多样</a:t>
            </a:r>
            <a:r>
              <a:rPr lang="zh-CN" altLang="en-US" dirty="0"/>
              <a:t>。（个体差异，有变化）</a:t>
            </a:r>
            <a:endParaRPr lang="zh-CN" altLang="zh-CN" dirty="0"/>
          </a:p>
          <a:p>
            <a:pPr>
              <a:lnSpc>
                <a:spcPct val="150000"/>
              </a:lnSpc>
            </a:pP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6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024" y="3095757"/>
            <a:ext cx="3949908" cy="2984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7061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任务二</a:t>
            </a:r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幼儿园游戏环境的创设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553" y="1229558"/>
            <a:ext cx="10077488" cy="2738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（二）、户外游戏场地本身也应富有变化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  </a:t>
            </a:r>
            <a:endParaRPr lang="en-US" altLang="zh-CN" b="1" dirty="0"/>
          </a:p>
          <a:p>
            <a:pPr>
              <a:lnSpc>
                <a:spcPct val="150000"/>
              </a:lnSpc>
            </a:pPr>
            <a:r>
              <a:rPr lang="zh-CN" altLang="zh-CN" dirty="0"/>
              <a:t>       幼儿园的户外场地应采用不同的地坪模式，不同的设施组合，使幼儿园的环境富有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变化，吸引幼儿，提高幼儿户外活动的兴趣和愿望。</a:t>
            </a:r>
            <a:endParaRPr lang="zh-CN" altLang="zh-CN" dirty="0"/>
          </a:p>
          <a:p>
            <a:pPr fontAlgn="auto">
              <a:spcAft>
                <a:spcPts val="1200"/>
              </a:spcAft>
            </a:pP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6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9925" y="2828290"/>
            <a:ext cx="4857115" cy="33902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81013" y="3752849"/>
            <a:ext cx="3290887" cy="245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3200" dirty="0"/>
              <a:t>（三）幼儿园户外游戏场地的地坪模式</a:t>
            </a:r>
            <a:endParaRPr lang="en-US" sz="3200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074" name="图片 4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99" b="18450"/>
          <a:stretch>
            <a:fillRect/>
          </a:stretch>
        </p:blipFill>
        <p:spPr bwMode="auto">
          <a:xfrm>
            <a:off x="20" y="10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223982" y="3752850"/>
            <a:ext cx="7485413" cy="245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zh-CN" dirty="0"/>
              <a:t>                  </a:t>
            </a:r>
            <a:endParaRPr lang="en-US" altLang="zh-CN" dirty="0"/>
          </a:p>
          <a:p>
            <a:pPr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1</a:t>
            </a:r>
            <a:r>
              <a:rPr lang="zh-CN" altLang="en-US" dirty="0"/>
              <a:t>、水泥地坪</a:t>
            </a:r>
            <a:endParaRPr lang="zh-CN" altLang="en-US" dirty="0"/>
          </a:p>
          <a:p>
            <a:pPr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优点：不受阴雨天限制，便于清理。不足：地坪硬度大，活动时易造成儿童损伤。</a:t>
            </a:r>
            <a:endParaRPr lang="zh-CN" altLang="en-US" dirty="0"/>
          </a:p>
          <a:p>
            <a:pPr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2</a:t>
            </a:r>
            <a:r>
              <a:rPr lang="zh-CN" altLang="en-US" dirty="0"/>
              <a:t>、塑胶地坪</a:t>
            </a:r>
            <a:endParaRPr lang="zh-CN" altLang="en-US" dirty="0"/>
          </a:p>
          <a:p>
            <a:pPr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优点：适合各季节的户外活动，安全卫生，地坪硬度适中。</a:t>
            </a:r>
            <a:endParaRPr lang="zh-CN" altLang="en-US" dirty="0"/>
          </a:p>
          <a:p>
            <a:pPr indent="-228600" fontAlgn="auto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90000"/>
              </a:lnSpc>
              <a:spcAft>
                <a:spcPts val="600"/>
              </a:spcAft>
            </a:pP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5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7" r="30438"/>
          <a:stretch>
            <a:fillRect/>
          </a:stretch>
        </p:blipFill>
        <p:spPr bwMode="auto">
          <a:xfrm>
            <a:off x="5797543" y="10"/>
            <a:ext cx="639415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71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04998" y="798445"/>
            <a:ext cx="4803636" cy="1311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6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4400" dirty="0">
                <a:solidFill>
                  <a:srgbClr val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（三）</a:t>
            </a:r>
            <a:r>
              <a:rPr lang="zh-CN" altLang="en-US" sz="4400" dirty="0"/>
              <a:t>幼儿园户外游戏场地的地坪模式</a:t>
            </a:r>
            <a:endParaRPr lang="en-US" sz="4400" dirty="0">
              <a:solidFill>
                <a:srgbClr val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4997" y="2272143"/>
            <a:ext cx="4706803" cy="3788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000000"/>
                </a:solidFill>
              </a:rPr>
              <a:t>3</a:t>
            </a:r>
            <a:r>
              <a:rPr lang="zh-CN" altLang="en-US" sz="2000" dirty="0">
                <a:solidFill>
                  <a:srgbClr val="000000"/>
                </a:solidFill>
              </a:rPr>
              <a:t>、草坪</a:t>
            </a:r>
            <a:endParaRPr lang="zh-CN" altLang="en-US" sz="20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</a:rPr>
              <a:t>优点：适合幼儿的户外活动，自然的草坪，利于幼儿在清新环境中陶冶性情、强身健体。</a:t>
            </a:r>
            <a:endParaRPr lang="zh-CN" altLang="en-US" sz="20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</a:rPr>
              <a:t>不足：成本大，需要有专人维护。</a:t>
            </a:r>
            <a:endParaRPr lang="zh-CN" altLang="en-US" sz="2000" dirty="0">
              <a:solidFill>
                <a:srgbClr val="000000"/>
              </a:solidFill>
            </a:endParaRPr>
          </a:p>
          <a:p>
            <a:pPr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000000"/>
                </a:solidFill>
              </a:rPr>
              <a:t>4</a:t>
            </a:r>
            <a:r>
              <a:rPr lang="zh-CN" altLang="en-US" sz="2000" dirty="0">
                <a:solidFill>
                  <a:srgbClr val="000000"/>
                </a:solidFill>
              </a:rPr>
              <a:t>、沙土坪</a:t>
            </a:r>
            <a:endParaRPr lang="zh-CN" altLang="en-US" sz="20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</a:rPr>
              <a:t>优点</a:t>
            </a:r>
            <a:r>
              <a:rPr lang="en-US" altLang="zh-CN" sz="2000" dirty="0">
                <a:solidFill>
                  <a:srgbClr val="000000"/>
                </a:solidFill>
              </a:rPr>
              <a:t>:</a:t>
            </a:r>
            <a:r>
              <a:rPr lang="zh-CN" altLang="en-US" sz="2000" dirty="0">
                <a:solidFill>
                  <a:srgbClr val="000000"/>
                </a:solidFill>
              </a:rPr>
              <a:t>沙土自然特质适合幼儿的户外活动，在沙土地坪上的活动，有回归大自然的感觉。</a:t>
            </a:r>
            <a:endParaRPr lang="zh-CN" altLang="en-US" sz="20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</a:rPr>
              <a:t>不足：卫生、安全上要求高</a:t>
            </a:r>
            <a:endParaRPr lang="zh-CN" altLang="en-US" sz="2000" dirty="0">
              <a:solidFill>
                <a:srgbClr val="000000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0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094105" y="802955"/>
            <a:ext cx="4977976" cy="14540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zh-CN" sz="3600" dirty="0">
                <a:solidFill>
                  <a:srgbClr val="000000"/>
                </a:solidFill>
              </a:rPr>
              <a:t>(</a:t>
            </a:r>
            <a:r>
              <a:rPr lang="zh-CN" altLang="en-US" sz="3600" dirty="0">
                <a:solidFill>
                  <a:srgbClr val="000000"/>
                </a:solidFill>
              </a:rPr>
              <a:t>四</a:t>
            </a:r>
            <a:r>
              <a:rPr lang="en-US" altLang="zh-CN" sz="3600" dirty="0">
                <a:solidFill>
                  <a:srgbClr val="000000"/>
                </a:solidFill>
              </a:rPr>
              <a:t>)</a:t>
            </a:r>
            <a:r>
              <a:rPr lang="zh-CN" altLang="en-US" sz="3600" dirty="0">
                <a:solidFill>
                  <a:srgbClr val="000000"/>
                </a:solidFill>
              </a:rPr>
              <a:t>沙地的设置与管理</a:t>
            </a:r>
            <a:endParaRPr lang="en-US" altLang="zh-CN" sz="3600" dirty="0">
              <a:solidFill>
                <a:srgbClr val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5" name="Freeform 6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098" name="Picture 2" descr="图片包含 户外, 水, 船, 男人&#10;&#10;描述已自动生成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8" r="20965" b="-1"/>
          <a:stretch>
            <a:fillRect/>
          </a:stretch>
        </p:blipFill>
        <p:spPr bwMode="auto">
          <a:xfrm>
            <a:off x="20" y="907231"/>
            <a:ext cx="4838021" cy="5063738"/>
          </a:xfrm>
          <a:custGeom>
            <a:avLst/>
            <a:gdLst/>
            <a:ahLst/>
            <a:cxnLst/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6090574" y="2421682"/>
            <a:ext cx="4977578" cy="3639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endParaRPr lang="en-US" altLang="zh-CN" sz="2000" dirty="0">
              <a:solidFill>
                <a:srgbClr val="000000"/>
              </a:solidFill>
            </a:endParaRPr>
          </a:p>
          <a:p>
            <a:pPr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0000"/>
                </a:solidFill>
              </a:rPr>
              <a:t>沙池或沙箱应设在向阳处，有覆盖物，沙地面积要大些，便于幼儿活动。</a:t>
            </a:r>
            <a:endParaRPr lang="en-US" altLang="zh-CN" sz="2000" dirty="0">
              <a:solidFill>
                <a:srgbClr val="000000"/>
              </a:solidFill>
            </a:endParaRPr>
          </a:p>
          <a:p>
            <a:pPr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0000"/>
                </a:solidFill>
              </a:rPr>
              <a:t>沙土宜经常洒水，保持一定的湿度，并要经常保持土质清洁松软。</a:t>
            </a:r>
            <a:endParaRPr lang="zh-CN" altLang="en-US" sz="2000" dirty="0">
              <a:solidFill>
                <a:srgbClr val="000000"/>
              </a:solidFill>
            </a:endParaRP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7061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任务二</a:t>
            </a:r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幼儿园游戏环境的创设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553" y="1229558"/>
            <a:ext cx="10077488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二、合理规划室内的游戏空间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  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 </a:t>
            </a:r>
            <a:r>
              <a:rPr lang="zh-CN" altLang="zh-CN" dirty="0"/>
              <a:t>（一）</a:t>
            </a:r>
            <a:r>
              <a:rPr lang="zh-CN" altLang="en-US" dirty="0"/>
              <a:t>保证游戏空间</a:t>
            </a:r>
            <a:r>
              <a:rPr lang="zh-CN" altLang="zh-CN" dirty="0"/>
              <a:t>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《纲要》中规定：幼儿园要设室内活动室，室内活动室每班一间，面积不小于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90 m</a:t>
            </a:r>
            <a:r>
              <a:rPr lang="en-US" altLang="zh-CN" b="1" baseline="30000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zh-CN" b="1" dirty="0">
                <a:latin typeface="楷体" panose="02010609060101010101" charset="-122"/>
                <a:ea typeface="楷体" panose="02010609060101010101" charset="-122"/>
              </a:rPr>
              <a:t>，供开展各种室内游戏和各种活动以及午睡、进餐之用，如果寝室和活动室分设，活动室的使用面积不宜小于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54 m</a:t>
            </a:r>
            <a:r>
              <a:rPr lang="en-US" altLang="zh-CN" b="1" baseline="30000" dirty="0">
                <a:latin typeface="楷体" panose="02010609060101010101" charset="-122"/>
                <a:ea typeface="楷体" panose="02010609060101010101" charset="-122"/>
              </a:rPr>
              <a:t>2 </a:t>
            </a:r>
            <a:r>
              <a:rPr lang="zh-CN" altLang="zh-CN" dirty="0">
                <a:latin typeface="楷体" panose="02010609060101010101" charset="-122"/>
                <a:ea typeface="楷体" panose="02010609060101010101" charset="-122"/>
              </a:rPr>
              <a:t>。 </a:t>
            </a:r>
            <a:endParaRPr lang="zh-CN" altLang="zh-CN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/>
              <a:t>（二）</a:t>
            </a:r>
            <a:r>
              <a:rPr lang="zh-CN" altLang="en-US" dirty="0"/>
              <a:t>设置不同的活动区域，满足幼儿多种游戏的愿望</a:t>
            </a:r>
            <a:r>
              <a:rPr lang="zh-CN" altLang="zh-CN" dirty="0"/>
              <a:t>。</a:t>
            </a:r>
            <a:endParaRPr lang="zh-CN" altLang="zh-CN" dirty="0"/>
          </a:p>
          <a:p>
            <a:pPr fontAlgn="auto">
              <a:spcAft>
                <a:spcPts val="1200"/>
              </a:spcAft>
            </a:pP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6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9514" y="3429000"/>
            <a:ext cx="3748234" cy="281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2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7061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任务二</a:t>
            </a:r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幼儿园游戏环境的创设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553" y="1229558"/>
            <a:ext cx="1007748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/>
              <a:t>三、配备游戏材料</a:t>
            </a:r>
            <a:endParaRPr lang="zh-CN" altLang="zh-CN" sz="2800" b="1" dirty="0"/>
          </a:p>
          <a:p>
            <a:endParaRPr lang="en-US" altLang="zh-CN" b="1" dirty="0"/>
          </a:p>
          <a:p>
            <a:pPr>
              <a:lnSpc>
                <a:spcPct val="150000"/>
              </a:lnSpc>
            </a:pPr>
            <a:r>
              <a:rPr lang="zh-CN" altLang="zh-CN" sz="2400" dirty="0"/>
              <a:t>（一）游戏材料的种类</a:t>
            </a:r>
            <a:endParaRPr lang="zh-CN" altLang="zh-CN" sz="2400" dirty="0"/>
          </a:p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、成型玩具材料：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、未成型玩具：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《纲要》指出：“应指导幼儿利用身边的物品或废旧材料制作玩具、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手工艺品等来美化自己的生活或开展其他活动。”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6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230" y="3110753"/>
            <a:ext cx="3981317" cy="3111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2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7061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任务二</a:t>
            </a:r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幼儿园游戏环境的创设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553" y="1229558"/>
            <a:ext cx="10077488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/>
              <a:t>（二）游戏材料的投放</a:t>
            </a:r>
            <a:endParaRPr lang="zh-CN" altLang="zh-CN" sz="2400" dirty="0"/>
          </a:p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、小班幼儿的玩具种类不必过多，相同种类的玩具数量要多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、中、大班幼儿的玩具应更多地满足幼儿智力、体力积极活动的要求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、根据幼儿发展的需要，增加新材料和对游戏材料做多种搭配。</a:t>
            </a:r>
            <a:endParaRPr lang="zh-CN" altLang="zh-CN" dirty="0"/>
          </a:p>
          <a:p>
            <a:pPr fontAlgn="auto">
              <a:spcAft>
                <a:spcPts val="6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393" y="2746767"/>
            <a:ext cx="4385541" cy="3473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282440" y="39624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学习目标</a:t>
            </a:r>
            <a:endParaRPr lang="zh-CN" alt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1012825" y="1234440"/>
            <a:ext cx="10487025" cy="458279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398756" y="1723390"/>
            <a:ext cx="9715014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altLang="zh-CN" b="1" dirty="0">
                <a:sym typeface="+mn-ea"/>
              </a:rPr>
              <a:t>● 素质目标：</a:t>
            </a:r>
            <a:endParaRPr altLang="zh-CN" b="1" dirty="0"/>
          </a:p>
          <a:p>
            <a:pPr>
              <a:lnSpc>
                <a:spcPct val="150000"/>
              </a:lnSpc>
            </a:pPr>
            <a:r>
              <a:rPr altLang="zh-CN" dirty="0">
                <a:sym typeface="+mn-ea"/>
              </a:rPr>
              <a:t>1. 在小组实践活动时，尝试指导角色游戏</a:t>
            </a:r>
            <a:endParaRPr altLang="zh-CN" dirty="0"/>
          </a:p>
          <a:p>
            <a:pPr>
              <a:lnSpc>
                <a:spcPct val="150000"/>
              </a:lnSpc>
            </a:pPr>
            <a:r>
              <a:rPr altLang="zh-CN" dirty="0">
                <a:sym typeface="+mn-ea"/>
              </a:rPr>
              <a:t>2. 设计游戏活动方案并提出游戏介入的策略</a:t>
            </a:r>
            <a:endParaRPr altLang="zh-CN" dirty="0"/>
          </a:p>
          <a:p>
            <a:pPr>
              <a:lnSpc>
                <a:spcPct val="150000"/>
              </a:lnSpc>
            </a:pPr>
            <a:r>
              <a:rPr altLang="zh-CN" dirty="0">
                <a:sym typeface="+mn-ea"/>
              </a:rPr>
              <a:t>3. 树立以游戏为主的幼儿教育理念，自觉加强游戏理论与实践的学习</a:t>
            </a:r>
            <a:endParaRPr altLang="zh-CN" dirty="0"/>
          </a:p>
          <a:p>
            <a:pPr>
              <a:lnSpc>
                <a:spcPct val="150000"/>
              </a:lnSpc>
            </a:pPr>
            <a:endParaRPr altLang="zh-CN" dirty="0"/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7061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任务二</a:t>
            </a:r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幼儿园游戏环境的创设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553" y="1229558"/>
            <a:ext cx="1007748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（三）为幼儿选择游戏材料应遵循的基本要求</a:t>
            </a:r>
            <a:endParaRPr lang="zh-CN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1</a:t>
            </a:r>
            <a:r>
              <a:rPr lang="zh-CN" altLang="zh-CN" sz="2400" dirty="0"/>
              <a:t>、幼儿游戏材料应有教育性</a:t>
            </a:r>
            <a:endParaRPr lang="zh-CN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2</a:t>
            </a:r>
            <a:r>
              <a:rPr lang="zh-CN" altLang="zh-CN" sz="2400" dirty="0"/>
              <a:t>、游戏材料应符合幼儿身心发展的水平</a:t>
            </a:r>
            <a:endParaRPr lang="zh-CN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3</a:t>
            </a:r>
            <a:r>
              <a:rPr lang="zh-CN" altLang="zh-CN" sz="2400" dirty="0"/>
              <a:t>、游戏材料要新颖、整洁，卫生安全需要</a:t>
            </a:r>
            <a:endParaRPr lang="zh-CN" altLang="zh-CN" sz="2400" dirty="0"/>
          </a:p>
          <a:p>
            <a:pPr fontAlgn="auto">
              <a:spcAft>
                <a:spcPts val="6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230" y="3110753"/>
            <a:ext cx="3981317" cy="3111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2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4"/>
          <a:stretch>
            <a:fillRect/>
          </a:stretch>
        </p:blipFill>
        <p:spPr bwMode="auto">
          <a:xfrm>
            <a:off x="-1" y="10"/>
            <a:ext cx="12192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Freeform 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/>
              <a:buNone/>
            </a:pPr>
            <a:endParaRPr lang="en-US" sz="1600" cap="all"/>
          </a:p>
        </p:txBody>
      </p:sp>
      <p:sp>
        <p:nvSpPr>
          <p:cNvPr id="10" name="文本框 9"/>
          <p:cNvSpPr txBox="1"/>
          <p:nvPr/>
        </p:nvSpPr>
        <p:spPr>
          <a:xfrm>
            <a:off x="709448" y="1913950"/>
            <a:ext cx="4204137" cy="13427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3600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四、游戏的时间</a:t>
            </a:r>
            <a:endParaRPr lang="en-US" sz="3600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cxnSp>
        <p:nvCxnSpPr>
          <p:cNvPr id="73" name="Straight Connector 72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25516" y="3409110"/>
            <a:ext cx="4593021" cy="32179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fontAlgn="auto">
              <a:lnSpc>
                <a:spcPct val="90000"/>
              </a:lnSpc>
              <a:spcAft>
                <a:spcPts val="600"/>
              </a:spcAft>
            </a:pPr>
            <a:endParaRPr lang="en-US" altLang="zh-CN" sz="1500" dirty="0"/>
          </a:p>
          <a:p>
            <a:pPr indent="-228600" fontAlgn="auto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/>
              <a:t>   </a:t>
            </a:r>
            <a:r>
              <a:rPr lang="zh-CN" altLang="en-US" sz="2100" dirty="0"/>
              <a:t>全日制幼儿园每日上、下午各有固定的游戏活动时间</a:t>
            </a:r>
            <a:r>
              <a:rPr lang="en-US" altLang="zh-CN" sz="2100" dirty="0"/>
              <a:t>(30-40</a:t>
            </a:r>
            <a:r>
              <a:rPr lang="zh-CN" altLang="en-US" sz="2100" dirty="0"/>
              <a:t>分钟</a:t>
            </a:r>
            <a:r>
              <a:rPr lang="en-US" altLang="zh-CN" sz="2100" dirty="0"/>
              <a:t>)</a:t>
            </a:r>
            <a:r>
              <a:rPr lang="zh-CN" altLang="en-US" sz="2100" dirty="0"/>
              <a:t>，也有较短的游戏活动时间。如入园时、活动间隙等一日活动中的各环节间隔中穿插的游戏活动，还可在各种教学活动中融入游戏。</a:t>
            </a:r>
            <a:endParaRPr lang="en-US" altLang="zh-CN" sz="2100" dirty="0"/>
          </a:p>
          <a:p>
            <a:pPr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100" dirty="0"/>
              <a:t>   </a:t>
            </a:r>
            <a:r>
              <a:rPr lang="zh-CN" altLang="en-US" sz="2100" dirty="0"/>
              <a:t>大班幼儿每日游戏活动的次数少，但每次的游戏活动时间长，小班幼儿则每日的游戏活动次数多，而每次的活动时间短。</a:t>
            </a:r>
            <a:endParaRPr lang="zh-CN" altLang="en-US" sz="2100" dirty="0"/>
          </a:p>
          <a:p>
            <a:pPr indent="-228600" fontAlgn="auto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5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endParaRPr lang="en-US" altLang="zh-CN" sz="15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25" y="3368040"/>
            <a:ext cx="5133975" cy="28575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55720" y="396240"/>
            <a:ext cx="61125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　幼儿园各类游戏的指导</a:t>
            </a:r>
            <a:endParaRPr lang="zh-CN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3472" y="1138704"/>
            <a:ext cx="961771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一、幼儿游戏的特点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（一）小班幼儿游戏特点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目的性不强（无所事事）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兴趣不稳定（常变换主题）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兴趣持续时间短（积极状态</a:t>
            </a:r>
            <a:r>
              <a:rPr lang="en-US" altLang="zh-CN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10-15</a:t>
            </a: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分钟）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重内容，轻规则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6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　幼儿园各类游戏的指导</a:t>
            </a:r>
            <a:endParaRPr lang="zh-CN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3472" y="1138704"/>
            <a:ext cx="9617710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（二）中班幼儿游戏特点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游戏水平极大提高，需要拓展游戏空间。</a:t>
            </a:r>
            <a:endParaRPr lang="en-US" altLang="zh-CN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游戏的自主性与主动性进一步发展，需要安全、宽松的游戏环境。</a:t>
            </a:r>
            <a:endParaRPr lang="en-US" altLang="zh-CN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幼儿同伴交往需求与能力进一步发展，需要良好的社会性发展氛围。</a:t>
            </a:r>
            <a:endParaRPr lang="en-US" altLang="zh-CN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幼儿想象的有意性水平提高，需要更大的表达与创造空间。</a:t>
            </a:r>
            <a:endParaRPr lang="en-US" altLang="zh-CN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5.</a:t>
            </a: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幼儿具体形象思维表现突出，需要具体的活动情境与形式。</a:t>
            </a:r>
            <a:endParaRPr lang="en-US" altLang="zh-CN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6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　幼儿园各类游戏的指导</a:t>
            </a:r>
            <a:endParaRPr lang="zh-CN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3472" y="1138704"/>
            <a:ext cx="961771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（三）大班幼儿游戏特点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自我评价能力逐步提升。</a:t>
            </a:r>
            <a:endParaRPr lang="en-US" altLang="zh-CN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合作意识逐渐增强。</a:t>
            </a:r>
            <a:endParaRPr lang="en-US" altLang="zh-CN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规则意识逐步形成。</a:t>
            </a:r>
            <a:endParaRPr lang="en-US" altLang="zh-CN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动作灵活，控制能力明显增强。</a:t>
            </a:r>
            <a:endParaRPr lang="en-US" altLang="zh-CN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6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　幼儿园各类游戏的指导</a:t>
            </a:r>
            <a:endParaRPr lang="zh-CN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3472" y="1138704"/>
            <a:ext cx="961771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二、游戏的介入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（一）介入的角色定位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介入的角色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</a:t>
            </a: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）非支持性角色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不参与者、导演者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</a:t>
            </a: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）支持性角色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旁观者、舞台管理者、共同参与者、游戏带头人</a:t>
            </a:r>
            <a:endParaRPr lang="zh-CN" altLang="en-US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6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　幼儿园各类游戏的指导</a:t>
            </a:r>
            <a:endParaRPr lang="zh-CN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3472" y="1138704"/>
            <a:ext cx="9617710" cy="4169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二、游戏的介入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（二）介入的时机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当幼儿游戏出现困难时介入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当必要的游戏秩序受到威胁时介入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当幼儿对游戏失去兴趣或准备放弃时介入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当游戏内容发展或技能方面发生困难时介入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6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　幼儿园各类游戏的指导</a:t>
            </a:r>
            <a:endParaRPr lang="zh-CN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3472" y="1138704"/>
            <a:ext cx="9617710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二、游戏的介入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（三）介入的方式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外部干预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不直接参与游戏，以外在的角色引导、说明、建议。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内部干预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600"/>
              </a:spcAft>
            </a:pPr>
            <a:r>
              <a:rPr lang="zh-CN" altLang="en-US" sz="1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以游戏的角色参与幼儿游戏 </a:t>
            </a: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　幼儿园各类游戏的指导</a:t>
            </a:r>
            <a:endParaRPr lang="zh-CN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3472" y="1138704"/>
            <a:ext cx="9617710" cy="287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二、游戏的介入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（四）介入的注意点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分层次指导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慎扮“现实代言人”角色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600"/>
              </a:spcAft>
            </a:pP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及时退出</a:t>
            </a:r>
            <a:endParaRPr lang="zh-CN" altLang="en-US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　幼儿园各类游戏的指导</a:t>
            </a:r>
            <a:endParaRPr lang="zh-CN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3472" y="1138704"/>
            <a:ext cx="9617710" cy="4631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三、教师对幼儿游戏的指导策略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（一）尊重幼儿游戏的自主性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</a:pP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尊重幼儿的意愿和兴趣   </a:t>
            </a: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尊重幼儿游戏的氛围及游戏中的想象、探索、表现、创造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（二）指导以观察为依据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（三）确定指导的方式方法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</a:pP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以自身为媒介  </a:t>
            </a: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以材料为媒介  </a:t>
            </a: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以幼儿伙伴为媒介</a:t>
            </a: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慎扮“现实代言人”角色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（四）确定指导时机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（五）把握好指导的对象范围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（六）把握好互动节奏</a:t>
            </a:r>
            <a:endParaRPr lang="en-US" altLang="zh-CN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（七）正面评价游戏</a:t>
            </a:r>
            <a:endParaRPr lang="zh-CN" altLang="en-US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114290" y="405765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endParaRPr lang="zh-CN" alt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1012825" y="1234440"/>
            <a:ext cx="10487025" cy="458279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398756" y="1723390"/>
            <a:ext cx="9715014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altLang="zh-CN" dirty="0"/>
              <a:t>1. 什么是幼儿游戏？其特点有哪些？游戏的教育作用体现在哪些方面？</a:t>
            </a:r>
            <a:endParaRPr altLang="zh-CN" dirty="0"/>
          </a:p>
          <a:p>
            <a:pPr>
              <a:lnSpc>
                <a:spcPct val="150000"/>
              </a:lnSpc>
            </a:pPr>
            <a:r>
              <a:rPr altLang="zh-CN" dirty="0"/>
              <a:t>2. 角色游戏、结构游戏、表演游戏、智力游戏的涵义</a:t>
            </a:r>
            <a:r>
              <a:rPr lang="zh-CN" dirty="0"/>
              <a:t>。</a:t>
            </a:r>
            <a:endParaRPr altLang="zh-CN" dirty="0"/>
          </a:p>
          <a:p>
            <a:pPr>
              <a:lnSpc>
                <a:spcPct val="150000"/>
              </a:lnSpc>
            </a:pPr>
            <a:r>
              <a:rPr altLang="zh-CN" dirty="0"/>
              <a:t>3. 角色游戏与表演游戏的区别是什么？</a:t>
            </a:r>
            <a:endParaRPr altLang="zh-CN" dirty="0"/>
          </a:p>
          <a:p>
            <a:pPr>
              <a:lnSpc>
                <a:spcPct val="150000"/>
              </a:lnSpc>
            </a:pPr>
            <a:r>
              <a:rPr altLang="zh-CN" dirty="0"/>
              <a:t>4. 结构游戏的特点是什么？</a:t>
            </a:r>
            <a:endParaRPr altLang="zh-CN" dirty="0"/>
          </a:p>
          <a:p>
            <a:pPr>
              <a:lnSpc>
                <a:spcPct val="150000"/>
              </a:lnSpc>
            </a:pPr>
            <a:r>
              <a:rPr altLang="zh-CN" dirty="0"/>
              <a:t>5. 如何指导角色游戏？</a:t>
            </a:r>
            <a:endParaRPr altLang="zh-CN" dirty="0"/>
          </a:p>
          <a:p>
            <a:pPr>
              <a:lnSpc>
                <a:spcPct val="150000"/>
              </a:lnSpc>
            </a:pPr>
            <a:r>
              <a:rPr altLang="zh-CN" dirty="0"/>
              <a:t>6. 游戏材料投放的要求是什么</a:t>
            </a:r>
            <a:r>
              <a:rPr lang="zh-CN" dirty="0"/>
              <a:t>？</a:t>
            </a:r>
            <a:endParaRPr lang="zh-CN" dirty="0"/>
          </a:p>
        </p:txBody>
      </p:sp>
    </p:spTree>
    <p:custDataLst>
      <p:tags r:id="rId3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25" y="3368040"/>
            <a:ext cx="5133975" cy="28575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55720" y="38608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　幼儿园各类游戏的指导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3472" y="1138704"/>
            <a:ext cx="9617710" cy="475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四、各类游戏的指导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ts val="2500"/>
              </a:lnSpc>
              <a:spcAft>
                <a:spcPts val="1200"/>
              </a:spcAft>
            </a:pP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（一）角色游戏</a:t>
            </a:r>
            <a:endParaRPr lang="en-US" altLang="zh-CN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ts val="2500"/>
              </a:lnSpc>
              <a:spcAft>
                <a:spcPts val="1200"/>
              </a:spcAft>
            </a:pP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（二）结构游戏</a:t>
            </a:r>
            <a:endParaRPr lang="en-US" altLang="zh-CN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ts val="2500"/>
              </a:lnSpc>
              <a:spcAft>
                <a:spcPts val="1200"/>
              </a:spcAft>
            </a:pP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（三）表演游戏</a:t>
            </a:r>
            <a:endParaRPr lang="en-US" altLang="zh-CN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ts val="2500"/>
              </a:lnSpc>
              <a:spcAft>
                <a:spcPts val="1200"/>
              </a:spcAft>
            </a:pP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（四）智力游戏</a:t>
            </a:r>
            <a:endParaRPr lang="en-US" altLang="zh-CN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ts val="2500"/>
              </a:lnSpc>
              <a:spcAft>
                <a:spcPts val="1200"/>
              </a:spcAft>
            </a:pP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（五）体育游戏</a:t>
            </a:r>
            <a:endParaRPr lang="en-US" altLang="zh-CN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ts val="2500"/>
              </a:lnSpc>
              <a:spcAft>
                <a:spcPts val="1200"/>
              </a:spcAft>
            </a:pP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（六）音乐游戏</a:t>
            </a:r>
            <a:endParaRPr lang="en-US" altLang="zh-CN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1200"/>
              </a:spcAft>
            </a:pP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6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58609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lang="en-US" alt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幼儿园各类游戏的指导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32966" y="1337138"/>
            <a:ext cx="10077488" cy="3199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/>
              <a:t>（一）角色游戏</a:t>
            </a:r>
            <a:endParaRPr lang="zh-CN" altLang="zh-CN" sz="2800" b="1" dirty="0"/>
          </a:p>
          <a:p>
            <a:r>
              <a:rPr lang="en-US" altLang="zh-CN" dirty="0"/>
              <a:t>      </a:t>
            </a:r>
            <a:endParaRPr lang="en-US" altLang="zh-CN" dirty="0"/>
          </a:p>
          <a:p>
            <a:r>
              <a:rPr lang="en-US" altLang="zh-CN" dirty="0"/>
              <a:t>  </a:t>
            </a:r>
            <a:r>
              <a:rPr lang="zh-CN" altLang="zh-CN" dirty="0"/>
              <a:t>角色游戏是幼儿通过扮演角色，运用想象，创造性地反映个人生活印象的一种游戏。</a:t>
            </a:r>
            <a:endParaRPr lang="en-US" altLang="zh-CN" dirty="0"/>
          </a:p>
          <a:p>
            <a:r>
              <a:rPr lang="zh-CN" altLang="zh-CN" dirty="0"/>
              <a:t>如娃娃家游戏，商店游戏</a:t>
            </a:r>
            <a:r>
              <a:rPr lang="zh-CN" altLang="en-US" dirty="0"/>
              <a:t>、银行游戏、医院游戏等。</a:t>
            </a: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角色游戏是幼儿期最典型的、最有特色的游戏。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它也是创造性游戏中最具有代表性的一种游戏。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370" y="3242983"/>
            <a:ext cx="3942229" cy="295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2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58609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幼儿园各类游戏的指导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553" y="1485590"/>
            <a:ext cx="10077488" cy="3569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b="1" dirty="0"/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角色游戏的特点</a:t>
            </a:r>
            <a:endParaRPr lang="zh-CN" altLang="zh-CN" sz="20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r>
              <a:rPr lang="zh-CN" altLang="zh-CN" sz="2000" dirty="0">
                <a:latin typeface="华文宋体" panose="02010600040101010101" pitchFamily="2" charset="-122"/>
                <a:ea typeface="华文宋体" panose="02010600040101010101" pitchFamily="2" charset="-122"/>
              </a:rPr>
              <a:t>、幼儿对社会现实生活的印象是角色游戏的源泉</a:t>
            </a:r>
            <a:endParaRPr lang="zh-CN" altLang="zh-CN" sz="2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r>
              <a:rPr lang="zh-CN" altLang="zh-CN" sz="2000" dirty="0">
                <a:latin typeface="华文宋体" panose="02010600040101010101" pitchFamily="2" charset="-122"/>
                <a:ea typeface="华文宋体" panose="02010600040101010101" pitchFamily="2" charset="-122"/>
              </a:rPr>
              <a:t>、想象活动是角色游戏的支柱</a:t>
            </a:r>
            <a:endParaRPr lang="zh-CN" altLang="zh-CN" sz="2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角色游戏的教育作用</a:t>
            </a:r>
            <a:endParaRPr lang="zh-CN" altLang="zh-CN" sz="20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r>
              <a:rPr lang="zh-CN" altLang="zh-CN" sz="2000" dirty="0">
                <a:latin typeface="华文宋体" panose="02010600040101010101" pitchFamily="2" charset="-122"/>
                <a:ea typeface="华文宋体" panose="02010600040101010101" pitchFamily="2" charset="-122"/>
              </a:rPr>
              <a:t>、通过幼儿对社会生活的反映与模仿活动，有助于幼儿学习社会性行为，发展交往能力</a:t>
            </a:r>
            <a:endParaRPr lang="zh-CN" altLang="zh-CN" sz="2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r>
              <a:rPr lang="zh-CN" altLang="zh-CN" sz="2000" dirty="0">
                <a:latin typeface="华文宋体" panose="02010600040101010101" pitchFamily="2" charset="-122"/>
                <a:ea typeface="华文宋体" panose="02010600040101010101" pitchFamily="2" charset="-122"/>
              </a:rPr>
              <a:t>、有助于培养幼儿的主动性、独立性与创造性</a:t>
            </a:r>
            <a:endParaRPr lang="zh-CN" altLang="zh-CN" sz="2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283" y="1180790"/>
            <a:ext cx="4303776" cy="286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右箭头 2"/>
          <p:cNvSpPr/>
          <p:nvPr/>
        </p:nvSpPr>
        <p:spPr>
          <a:xfrm>
            <a:off x="853440" y="1914525"/>
            <a:ext cx="324485" cy="263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866140" y="3317875"/>
            <a:ext cx="324485" cy="263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58609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幼儿园各类游戏的指导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553" y="1485590"/>
            <a:ext cx="10077488" cy="4123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b="1" dirty="0"/>
          </a:p>
          <a:p>
            <a:pPr>
              <a:lnSpc>
                <a:spcPct val="150000"/>
              </a:lnSpc>
            </a:pPr>
            <a:r>
              <a:rPr lang="zh-CN" altLang="zh-CN" dirty="0"/>
              <a:t>教师指导角色游戏的方法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、丰富幼儿的生活和知识经验引导幼儿确立游戏的主题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、准备玩具、场所、游戏材料引发游戏的愿望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、鼓励幼儿按自己的意愿提出游戏的主题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4</a:t>
            </a:r>
            <a:r>
              <a:rPr lang="zh-CN" altLang="zh-CN" dirty="0"/>
              <a:t>、教会儿童分配和扮演游戏的角色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5</a:t>
            </a:r>
            <a:r>
              <a:rPr lang="zh-CN" altLang="zh-CN" dirty="0"/>
              <a:t>、在游戏中善于观察儿童的表现，进行个别教育。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6</a:t>
            </a:r>
            <a:r>
              <a:rPr lang="zh-CN" altLang="zh-CN" dirty="0"/>
              <a:t>、教师介入幼儿游戏的方式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7</a:t>
            </a:r>
            <a:r>
              <a:rPr lang="zh-CN" altLang="zh-CN" dirty="0"/>
              <a:t>、使儿童愉快地结束游戏。</a:t>
            </a:r>
            <a:endParaRPr lang="zh-CN" altLang="zh-CN" dirty="0"/>
          </a:p>
          <a:p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815340" y="1905000"/>
            <a:ext cx="324485" cy="263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58609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幼儿园各类游戏的指导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553" y="1485590"/>
            <a:ext cx="10077488" cy="1906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b="1" dirty="0"/>
          </a:p>
          <a:p>
            <a:r>
              <a:rPr lang="zh-CN" altLang="zh-CN" sz="2800" b="1" dirty="0"/>
              <a:t>（二）结构游戏</a:t>
            </a:r>
            <a:endParaRPr lang="zh-CN" altLang="zh-CN" sz="2800" b="1" dirty="0"/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      </a:t>
            </a:r>
            <a:r>
              <a:rPr lang="zh-CN" altLang="zh-CN" dirty="0"/>
              <a:t>结构游戏是指幼儿利用不同的结构玩具或结构材料进行构造，经过创造，反应周围生活的一种游戏。结构材料包括积木、积塑、</a:t>
            </a:r>
            <a:r>
              <a:rPr lang="en-US" altLang="zh-CN" dirty="0"/>
              <a:t>(</a:t>
            </a:r>
            <a:r>
              <a:rPr lang="zh-CN" altLang="zh-CN" dirty="0"/>
              <a:t>或七巧板</a:t>
            </a:r>
            <a:r>
              <a:rPr lang="en-US" altLang="zh-CN" dirty="0"/>
              <a:t>)</a:t>
            </a:r>
            <a:r>
              <a:rPr lang="zh-CN" altLang="zh-CN" dirty="0"/>
              <a:t>、金属材料以及沙、土、水等。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8895" y="3429000"/>
            <a:ext cx="3757468" cy="281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2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58609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幼儿园各类游戏的指导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553" y="1393230"/>
            <a:ext cx="10077488" cy="410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结构游戏的特点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、结构游戏是幼儿的一种操作活动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、结构游戏是幼儿的一种造型艺术活动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、结构游戏是幼儿的一种创造性活动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结构游戏的教育作用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、使儿童了解各种结构材料的性质，学习掌握各种构建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知识、技能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、培养儿童动手操作的能力，培养观察力和思维能力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、培养了儿童做事认真的态度，良好的坚持性</a:t>
            </a:r>
            <a:endParaRPr lang="zh-CN" altLang="zh-CN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215" y="1274445"/>
            <a:ext cx="5002530" cy="349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右箭头 2"/>
          <p:cNvSpPr/>
          <p:nvPr/>
        </p:nvSpPr>
        <p:spPr>
          <a:xfrm>
            <a:off x="871855" y="1834515"/>
            <a:ext cx="324485" cy="263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871855" y="3490595"/>
            <a:ext cx="324485" cy="263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664" y="2918689"/>
            <a:ext cx="5080001" cy="331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3855720" y="396240"/>
            <a:ext cx="558609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幼儿园各类游戏的指导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553" y="980852"/>
            <a:ext cx="10077488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b="1" dirty="0"/>
          </a:p>
          <a:p>
            <a:pPr>
              <a:lnSpc>
                <a:spcPct val="150000"/>
              </a:lnSpc>
            </a:pPr>
            <a:r>
              <a:rPr lang="zh-CN" altLang="zh-CN" dirty="0"/>
              <a:t>教师指导结构游戏的方法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、丰富并加深儿童对物体和建筑物的印象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、为儿童提供结构游戏的材料，鼓励儿童积极参加游戏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、帮助儿童掌握构造的基本知识和技能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4</a:t>
            </a:r>
            <a:r>
              <a:rPr lang="zh-CN" altLang="zh-CN" dirty="0"/>
              <a:t>、培养儿童有目的地、独立地进行构造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5</a:t>
            </a:r>
            <a:r>
              <a:rPr lang="zh-CN" altLang="zh-CN" dirty="0"/>
              <a:t>、培养儿童正确对待建造材料和建造成果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6</a:t>
            </a:r>
            <a:r>
              <a:rPr lang="zh-CN" altLang="zh-CN" dirty="0"/>
              <a:t>、玩沙游戏的指导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7</a:t>
            </a:r>
            <a:r>
              <a:rPr lang="zh-CN" altLang="zh-CN" dirty="0"/>
              <a:t>、玩雪游戏的指导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8</a:t>
            </a:r>
            <a:r>
              <a:rPr lang="zh-CN" altLang="zh-CN" dirty="0"/>
              <a:t>、玩水游戏的指导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9</a:t>
            </a:r>
            <a:r>
              <a:rPr lang="zh-CN" altLang="zh-CN" dirty="0"/>
              <a:t>、玩泥游戏的指导</a:t>
            </a:r>
            <a:endParaRPr lang="zh-CN" altLang="zh-CN" dirty="0"/>
          </a:p>
          <a:p>
            <a:endParaRPr lang="en-US" altLang="zh-CN" dirty="0"/>
          </a:p>
        </p:txBody>
      </p:sp>
      <p:sp>
        <p:nvSpPr>
          <p:cNvPr id="3" name="右箭头 2"/>
          <p:cNvSpPr/>
          <p:nvPr/>
        </p:nvSpPr>
        <p:spPr>
          <a:xfrm>
            <a:off x="805180" y="1438910"/>
            <a:ext cx="324485" cy="263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58609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幼儿园各类游戏的指导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553" y="1516559"/>
            <a:ext cx="10077488" cy="2599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b="1" dirty="0"/>
          </a:p>
          <a:p>
            <a:r>
              <a:rPr lang="zh-CN" altLang="zh-CN" sz="2800" b="1" dirty="0"/>
              <a:t>（三）表演游戏</a:t>
            </a:r>
            <a:endParaRPr lang="zh-CN" altLang="zh-CN" sz="2800" b="1" dirty="0"/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      </a:t>
            </a:r>
            <a:r>
              <a:rPr lang="zh-CN" altLang="zh-CN" dirty="0"/>
              <a:t>表演游戏是幼儿通过扮演文学作品中的角色，根据作品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中的情节和内容，用对话和形象的游戏动作，进行表演的一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种游戏活动。</a:t>
            </a:r>
            <a:endParaRPr lang="zh-CN" altLang="zh-CN" dirty="0"/>
          </a:p>
          <a:p>
            <a:endParaRPr lang="en-US" altLang="zh-CN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091" y="1337541"/>
            <a:ext cx="4668877" cy="466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2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58609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幼儿园各类游戏的指导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553" y="1175898"/>
            <a:ext cx="10077488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b="1" dirty="0"/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表演游戏的特点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、游戏的来源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、游戏反映的内容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表演游戏的教育作用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、可以帮助幼儿更好地理解文学作品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、可以帮助幼儿发展想象力和创造力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、可以帮助幼儿提高语言表达能力和朗诵、表演技巧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4</a:t>
            </a:r>
            <a:r>
              <a:rPr lang="zh-CN" altLang="zh-CN" dirty="0"/>
              <a:t>、表演游戏能培养幼儿团结协作的集体观念和优良品质。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5</a:t>
            </a:r>
            <a:r>
              <a:rPr lang="zh-CN" altLang="zh-CN" dirty="0"/>
              <a:t>、表演游戏能使幼儿得到艺术美的享受，增强对文学艺术作品的兴趣，发展审美能力。</a:t>
            </a:r>
            <a:endParaRPr lang="zh-CN" altLang="zh-CN" dirty="0"/>
          </a:p>
          <a:p>
            <a:endParaRPr lang="en-US" altLang="zh-CN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447" y="1417544"/>
            <a:ext cx="4686232" cy="351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右箭头 2"/>
          <p:cNvSpPr/>
          <p:nvPr/>
        </p:nvSpPr>
        <p:spPr>
          <a:xfrm>
            <a:off x="871855" y="1863725"/>
            <a:ext cx="324485" cy="263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871855" y="3107690"/>
            <a:ext cx="324485" cy="263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85565" y="346075"/>
            <a:ext cx="558609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幼儿园各类游戏的指导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553" y="1175898"/>
            <a:ext cx="10077488" cy="3553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b="1" dirty="0"/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教师指导表演游戏的方法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、选择适合儿童表演的作品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、吸引儿童参加表演游戏的准备工作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、使儿童自然、生动地表演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4</a:t>
            </a:r>
            <a:r>
              <a:rPr lang="zh-CN" altLang="zh-CN" dirty="0"/>
              <a:t>、在表演游戏过程中的教师指导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5</a:t>
            </a:r>
            <a:r>
              <a:rPr lang="zh-CN" altLang="zh-CN" dirty="0"/>
              <a:t>、结束游戏时的分享交流</a:t>
            </a:r>
            <a:endParaRPr lang="zh-CN" altLang="zh-CN" dirty="0"/>
          </a:p>
          <a:p>
            <a:pPr>
              <a:lnSpc>
                <a:spcPct val="150000"/>
              </a:lnSpc>
            </a:pPr>
            <a:endParaRPr lang="en-US" altLang="zh-CN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905" y="1568600"/>
            <a:ext cx="6096000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右箭头 2"/>
          <p:cNvSpPr/>
          <p:nvPr/>
        </p:nvSpPr>
        <p:spPr>
          <a:xfrm>
            <a:off x="805180" y="1875155"/>
            <a:ext cx="324485" cy="263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198620" y="396240"/>
            <a:ext cx="36372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 sz="3200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项目八 </a:t>
            </a:r>
            <a:r>
              <a:rPr lang="zh-CN" altLang="en-US" sz="3200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幼儿园游戏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8" name="图示 7"/>
          <p:cNvGraphicFramePr/>
          <p:nvPr/>
        </p:nvGraphicFramePr>
        <p:xfrm>
          <a:off x="2032000" y="1541929"/>
          <a:ext cx="8734425" cy="39330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  <p:custDataLst>
      <p:tags r:id="rId6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58609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幼儿园各类游戏的指导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553" y="1175898"/>
            <a:ext cx="10077488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b="1" dirty="0"/>
          </a:p>
          <a:p>
            <a:r>
              <a:rPr lang="zh-CN" altLang="zh-CN" sz="2800" b="1" dirty="0"/>
              <a:t>（四）智力游戏</a:t>
            </a:r>
            <a:endParaRPr lang="zh-CN" altLang="zh-CN" sz="2800" b="1" dirty="0"/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定义：智力游戏是根据一定的智育任务由成人设计的一种有规则的游戏。</a:t>
            </a:r>
            <a:endParaRPr lang="zh-CN" altLang="zh-CN" dirty="0"/>
          </a:p>
          <a:p>
            <a:pPr>
              <a:lnSpc>
                <a:spcPct val="150000"/>
              </a:lnSpc>
            </a:pP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构成智力游戏的基本成份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、游戏的任务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、游戏的玩法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、游戏的规则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4</a:t>
            </a:r>
            <a:r>
              <a:rPr lang="zh-CN" altLang="zh-CN" dirty="0"/>
              <a:t>、游戏的结果</a:t>
            </a:r>
            <a:endParaRPr lang="zh-CN" altLang="zh-CN" dirty="0"/>
          </a:p>
          <a:p>
            <a:pPr>
              <a:lnSpc>
                <a:spcPct val="150000"/>
              </a:lnSpc>
            </a:pPr>
            <a:endParaRPr lang="en-US" altLang="zh-CN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486" y="1670483"/>
            <a:ext cx="4032533" cy="406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右箭头 2"/>
          <p:cNvSpPr/>
          <p:nvPr/>
        </p:nvSpPr>
        <p:spPr>
          <a:xfrm>
            <a:off x="843915" y="3133725"/>
            <a:ext cx="324485" cy="263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58609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幼儿园各类游戏的指导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553" y="1175898"/>
            <a:ext cx="10077488" cy="4384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b="1" dirty="0"/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智力游戏的特点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、智力游戏是知识、技能的趣味化，娱乐化。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、游戏中需要幼儿做出种种智力上的努力。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、游戏中有明确的智育任务。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智力游戏的教育作用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、可以培养幼儿动手、动脑的能力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、可以培养幼儿创造思维的能力，激发幼儿的求知欲望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、可以陶冶幼儿的性情、锻炼意志</a:t>
            </a:r>
            <a:endParaRPr lang="zh-CN" altLang="zh-CN" dirty="0"/>
          </a:p>
          <a:p>
            <a:pPr>
              <a:lnSpc>
                <a:spcPct val="150000"/>
              </a:lnSpc>
            </a:pPr>
            <a:endParaRPr lang="en-US" altLang="zh-CN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253" y="1249217"/>
            <a:ext cx="4777509" cy="4777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右箭头 2"/>
          <p:cNvSpPr/>
          <p:nvPr/>
        </p:nvSpPr>
        <p:spPr>
          <a:xfrm>
            <a:off x="875665" y="1884680"/>
            <a:ext cx="324485" cy="263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871855" y="3515995"/>
            <a:ext cx="324485" cy="263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58609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幼儿园各类游戏的指导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9772" y="1175898"/>
            <a:ext cx="10077488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b="1" dirty="0"/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智力游戏的指导方法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、教会儿童正确的游戏方法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、鼓励儿童积极参加智力游戏</a:t>
            </a:r>
            <a:endParaRPr lang="zh-CN" altLang="zh-CN" dirty="0"/>
          </a:p>
          <a:p>
            <a:pPr>
              <a:lnSpc>
                <a:spcPct val="150000"/>
              </a:lnSpc>
            </a:pPr>
            <a:endParaRPr lang="en-US" altLang="zh-CN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947" y="117891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右箭头 2"/>
          <p:cNvSpPr/>
          <p:nvPr/>
        </p:nvSpPr>
        <p:spPr>
          <a:xfrm>
            <a:off x="1196340" y="1895475"/>
            <a:ext cx="324485" cy="263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58609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幼儿园各类游戏的指导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9772" y="1229688"/>
            <a:ext cx="10077488" cy="2322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（五）体育游戏</a:t>
            </a:r>
            <a:endParaRPr lang="en-US" altLang="zh-CN" sz="2800" b="1" dirty="0"/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体育游戏是以训练幼儿的各种基本动作</a:t>
            </a:r>
            <a:r>
              <a:rPr lang="en-US" altLang="zh-CN" dirty="0"/>
              <a:t>(</a:t>
            </a:r>
            <a:r>
              <a:rPr lang="zh-CN" altLang="zh-CN" dirty="0"/>
              <a:t>走、跑、跳跃、投掷、平衡、钻爬和攀登</a:t>
            </a:r>
            <a:r>
              <a:rPr lang="en-US" altLang="zh-CN" dirty="0"/>
              <a:t>)</a:t>
            </a:r>
            <a:r>
              <a:rPr lang="zh-CN" altLang="zh-CN" dirty="0"/>
              <a:t>，锻炼幼儿身体为目的的游戏活动。</a:t>
            </a:r>
            <a:endParaRPr lang="zh-CN" altLang="zh-CN" dirty="0"/>
          </a:p>
          <a:p>
            <a:endParaRPr lang="en-US" altLang="zh-CN" b="1" dirty="0"/>
          </a:p>
          <a:p>
            <a:pPr>
              <a:lnSpc>
                <a:spcPct val="150000"/>
              </a:lnSpc>
            </a:pPr>
            <a:endParaRPr lang="en-US" altLang="zh-CN" dirty="0"/>
          </a:p>
        </p:txBody>
      </p:sp>
      <p:pic>
        <p:nvPicPr>
          <p:cNvPr id="15374" name="Picture 1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7309" y="2489199"/>
            <a:ext cx="4742873" cy="355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2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58609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幼儿园各类游戏的指导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9772" y="1175898"/>
            <a:ext cx="10077488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b="1" dirty="0"/>
          </a:p>
          <a:p>
            <a:pPr>
              <a:lnSpc>
                <a:spcPct val="150000"/>
              </a:lnSpc>
            </a:pP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体育游戏的特点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、体育游戏活动主要由各种基本动作组成，同时活动中要训练各种动作的协调性。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、游戏的主要任务是提高幼儿的身体素质，以强身健体为主要目的。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体育游戏的教育作用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、体育游戏可以发展幼儿的基本动作和增进幼儿的健康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、体育游戏可以培养幼儿良好的意志品质</a:t>
            </a:r>
            <a:endParaRPr lang="zh-CN" altLang="zh-CN" dirty="0"/>
          </a:p>
          <a:p>
            <a:pPr>
              <a:lnSpc>
                <a:spcPct val="150000"/>
              </a:lnSpc>
            </a:pPr>
            <a:endParaRPr lang="en-US" altLang="zh-CN" dirty="0"/>
          </a:p>
        </p:txBody>
      </p:sp>
      <p:pic>
        <p:nvPicPr>
          <p:cNvPr id="4" name="图片 3" descr="图片包含 人, 室内, 小孩, 年轻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036" y="3629892"/>
            <a:ext cx="4038600" cy="2538658"/>
          </a:xfrm>
          <a:prstGeom prst="rect">
            <a:avLst/>
          </a:prstGeom>
        </p:spPr>
      </p:pic>
      <p:sp>
        <p:nvSpPr>
          <p:cNvPr id="3" name="右箭头 2"/>
          <p:cNvSpPr/>
          <p:nvPr/>
        </p:nvSpPr>
        <p:spPr>
          <a:xfrm>
            <a:off x="1196340" y="2039620"/>
            <a:ext cx="324485" cy="263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1196340" y="3296920"/>
            <a:ext cx="324485" cy="263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58609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幼儿园各类游戏的指导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9772" y="1175898"/>
            <a:ext cx="10077488" cy="2445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体育游戏的组织指导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、体育游戏前的准备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、体育游戏中的组织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、体育游戏的结束</a:t>
            </a:r>
            <a:endParaRPr lang="zh-CN" altLang="zh-CN" dirty="0"/>
          </a:p>
          <a:p>
            <a:pPr>
              <a:lnSpc>
                <a:spcPct val="150000"/>
              </a:lnSpc>
            </a:pPr>
            <a:endParaRPr lang="en-US" altLang="zh-CN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510" y="1592186"/>
            <a:ext cx="507682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右箭头 2"/>
          <p:cNvSpPr/>
          <p:nvPr/>
        </p:nvSpPr>
        <p:spPr>
          <a:xfrm flipV="1">
            <a:off x="1196340" y="1591945"/>
            <a:ext cx="324485" cy="3035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58609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幼儿园各类游戏的指导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9772" y="963464"/>
            <a:ext cx="10077488" cy="4954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b="1" dirty="0"/>
          </a:p>
          <a:p>
            <a:r>
              <a:rPr lang="zh-CN" altLang="en-US" sz="2800" b="1" dirty="0"/>
              <a:t>（六）音乐游戏</a:t>
            </a:r>
            <a:endParaRPr lang="en-US" altLang="zh-CN" dirty="0"/>
          </a:p>
          <a:p>
            <a:pPr>
              <a:lnSpc>
                <a:spcPct val="150000"/>
              </a:lnSpc>
            </a:pP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      </a:t>
            </a:r>
            <a:r>
              <a:rPr lang="zh-CN" altLang="zh-CN" dirty="0"/>
              <a:t>音乐游戏是指在音乐活动伴随下，以发展音乐能力为主要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目的的游戏活动。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音乐游戏的特点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、在音乐的伴随下，并有动作的参与。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、以发展幼儿的音乐感受力、表现力、创造力为目的。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、富有趣味性。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音乐游戏的作用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幼儿在听听、唱唱、动动、玩玩当中感受音乐，增强节奏感，改进唱歌的技能，提高辨别音乐性质的能力，促进动作的协调性，发展幼儿的想象力，创造能力，获得愉快的情绪。</a:t>
            </a:r>
            <a:endParaRPr lang="en-US" altLang="zh-CN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527" y="1191770"/>
            <a:ext cx="4315692" cy="2870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右箭头 2"/>
          <p:cNvSpPr/>
          <p:nvPr/>
        </p:nvSpPr>
        <p:spPr>
          <a:xfrm>
            <a:off x="1165225" y="4694555"/>
            <a:ext cx="324485" cy="263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1165225" y="3077210"/>
            <a:ext cx="324485" cy="263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558609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幼儿园各类游戏的指导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9772" y="963464"/>
            <a:ext cx="10077488" cy="3553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b="1" dirty="0"/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教师指导音乐游戏的一般步骤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、介绍音乐游戏的名称及主要内容。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、教师示范、讲解音乐游戏中的动作、玩法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、引导幼儿熟悉游戏中的音乐。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4</a:t>
            </a:r>
            <a:r>
              <a:rPr lang="zh-CN" altLang="zh-CN" dirty="0"/>
              <a:t>、组织幼儿学习游戏中的歌曲或动作。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5</a:t>
            </a:r>
            <a:r>
              <a:rPr lang="zh-CN" altLang="zh-CN" dirty="0"/>
              <a:t>、带领幼儿做音乐游戏。</a:t>
            </a:r>
            <a:endParaRPr lang="zh-CN" altLang="zh-CN" dirty="0"/>
          </a:p>
          <a:p>
            <a:pPr>
              <a:lnSpc>
                <a:spcPct val="150000"/>
              </a:lnSpc>
            </a:pPr>
            <a:endParaRPr lang="en-US" altLang="zh-CN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378" y="1828532"/>
            <a:ext cx="4813260" cy="320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右箭头 2"/>
          <p:cNvSpPr/>
          <p:nvPr/>
        </p:nvSpPr>
        <p:spPr>
          <a:xfrm>
            <a:off x="1165225" y="1682115"/>
            <a:ext cx="324485" cy="263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273810" y="6341224"/>
            <a:ext cx="9232265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  <a:spcAft>
                <a:spcPts val="1000"/>
              </a:spcAft>
            </a:pPr>
            <a:br>
              <a:rPr lang="en-US" altLang="zh-CN" dirty="0">
                <a:ea typeface="宋体" panose="02010600030101010101" pitchFamily="2" charset="-122"/>
              </a:rPr>
            </a:br>
            <a:br>
              <a:rPr lang="en-US" altLang="zh-CN" dirty="0">
                <a:ea typeface="宋体" panose="02010600030101010101" pitchFamily="2" charset="-122"/>
              </a:rPr>
            </a:br>
            <a:br>
              <a:rPr lang="en-US" altLang="zh-CN" dirty="0">
                <a:ea typeface="宋体" panose="02010600030101010101" pitchFamily="2" charset="-122"/>
              </a:rPr>
            </a:br>
            <a:br>
              <a:rPr lang="en-US" altLang="zh-CN" dirty="0">
                <a:ea typeface="宋体" panose="02010600030101010101" pitchFamily="2" charset="-122"/>
              </a:rPr>
            </a:br>
            <a:br>
              <a:rPr lang="en-US" altLang="zh-CN" dirty="0">
                <a:ea typeface="宋体" panose="02010600030101010101" pitchFamily="2" charset="-122"/>
              </a:rPr>
            </a:br>
            <a:r>
              <a:rPr lang="en-US" altLang="zh-CN" dirty="0">
                <a:ea typeface="宋体" panose="02010600030101010101" pitchFamily="2" charset="-122"/>
              </a:rPr>
              <a:t>     </a:t>
            </a:r>
            <a:br>
              <a:rPr lang="en-US" altLang="zh-CN" dirty="0">
                <a:ea typeface="宋体" panose="02010600030101010101" pitchFamily="2" charset="-122"/>
              </a:rPr>
            </a:br>
            <a:r>
              <a:rPr lang="en-US" altLang="zh-CN" dirty="0">
                <a:ea typeface="宋体" panose="02010600030101010101" pitchFamily="2" charset="-122"/>
              </a:rPr>
              <a:t>                   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思考题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   </a:t>
            </a:r>
            <a:b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en-US" altLang="zh-CN" sz="2400" dirty="0"/>
              <a:t>1</a:t>
            </a:r>
            <a:r>
              <a:rPr lang="zh-CN" altLang="zh-CN" sz="2400" dirty="0"/>
              <a:t>、幼儿游戏的特点是什么？</a:t>
            </a:r>
            <a:br>
              <a:rPr lang="zh-CN" altLang="zh-CN" sz="2400" dirty="0"/>
            </a:br>
            <a:r>
              <a:rPr lang="en-US" altLang="zh-CN" sz="2400" dirty="0"/>
              <a:t>2</a:t>
            </a:r>
            <a:r>
              <a:rPr lang="zh-CN" altLang="zh-CN" sz="2400" dirty="0"/>
              <a:t>、幼儿游戏的作用是什么？</a:t>
            </a:r>
            <a:br>
              <a:rPr lang="en-US" altLang="zh-CN" sz="2400" dirty="0"/>
            </a:br>
            <a:r>
              <a:rPr lang="en-US" altLang="zh-CN" sz="2400" dirty="0"/>
              <a:t>3</a:t>
            </a:r>
            <a:r>
              <a:rPr lang="zh-CN" altLang="en-US" sz="2400" dirty="0"/>
              <a:t>、幼儿游戏是如何分类的？</a:t>
            </a:r>
            <a:br>
              <a:rPr lang="zh-CN" altLang="zh-CN" sz="2400" dirty="0"/>
            </a:br>
            <a:r>
              <a:rPr lang="en-US" altLang="zh-CN" sz="2400" dirty="0"/>
              <a:t>4</a:t>
            </a:r>
            <a:r>
              <a:rPr lang="zh-CN" altLang="zh-CN" sz="2400" dirty="0"/>
              <a:t>、幼儿游戏材料投放的要求是什么？</a:t>
            </a:r>
            <a:br>
              <a:rPr lang="zh-CN" altLang="zh-CN" sz="2400" dirty="0"/>
            </a:br>
            <a:r>
              <a:rPr lang="en-US" altLang="zh-CN" sz="2400" dirty="0"/>
              <a:t>5</a:t>
            </a:r>
            <a:r>
              <a:rPr lang="zh-CN" altLang="zh-CN" sz="2400" dirty="0"/>
              <a:t>、幼儿结构游戏的特点是什么？</a:t>
            </a:r>
            <a:br>
              <a:rPr lang="zh-CN" altLang="zh-CN" sz="2400" dirty="0"/>
            </a:br>
            <a:r>
              <a:rPr lang="en-US" altLang="zh-CN" sz="2400" dirty="0"/>
              <a:t>6</a:t>
            </a:r>
            <a:r>
              <a:rPr lang="zh-CN" altLang="en-US" sz="2400" dirty="0"/>
              <a:t>、</a:t>
            </a:r>
            <a:r>
              <a:rPr lang="zh-CN" altLang="zh-CN" sz="2400" dirty="0"/>
              <a:t>幼儿教师如何指导角色游戏？</a:t>
            </a:r>
            <a:br>
              <a:rPr lang="en-US" altLang="zh-CN" sz="2400" dirty="0"/>
            </a:br>
            <a:r>
              <a:rPr lang="en-US" altLang="zh-CN" sz="2400" dirty="0"/>
              <a:t>7</a:t>
            </a:r>
            <a:r>
              <a:rPr lang="zh-CN" altLang="en-US" sz="2400" dirty="0"/>
              <a:t>、</a:t>
            </a:r>
            <a:r>
              <a:rPr lang="zh-CN" altLang="zh-CN" sz="2400" dirty="0"/>
              <a:t>幼儿教师如何指导</a:t>
            </a:r>
            <a:r>
              <a:rPr lang="zh-CN" altLang="en-US" sz="2400" dirty="0"/>
              <a:t>结构</a:t>
            </a:r>
            <a:r>
              <a:rPr lang="zh-CN" altLang="zh-CN" sz="2400" dirty="0"/>
              <a:t>游戏？</a:t>
            </a:r>
            <a:br>
              <a:rPr lang="en-US" altLang="zh-CN" sz="2400" dirty="0"/>
            </a:br>
            <a:r>
              <a:rPr lang="en-US" altLang="zh-CN" sz="2400" dirty="0"/>
              <a:t>8</a:t>
            </a:r>
            <a:r>
              <a:rPr lang="zh-CN" altLang="en-US" sz="2400" dirty="0"/>
              <a:t>、</a:t>
            </a:r>
            <a:r>
              <a:rPr lang="zh-CN" altLang="zh-CN" sz="2400" dirty="0"/>
              <a:t>幼儿教师如何指导</a:t>
            </a:r>
            <a:r>
              <a:rPr lang="zh-CN" altLang="en-US" sz="2400" dirty="0"/>
              <a:t>表演</a:t>
            </a:r>
            <a:r>
              <a:rPr lang="zh-CN" altLang="zh-CN" sz="2400" dirty="0"/>
              <a:t>游戏？</a:t>
            </a:r>
            <a:br>
              <a:rPr lang="en-US" altLang="zh-CN" sz="2400" dirty="0"/>
            </a:br>
            <a:br>
              <a:rPr lang="zh-CN" altLang="zh-CN" sz="2800" dirty="0"/>
            </a:br>
            <a:endParaRPr lang="zh-CN" altLang="en-US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6710" y="4152265"/>
            <a:ext cx="1366520" cy="190690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ctrTitle"/>
          </p:nvPr>
        </p:nvSpPr>
        <p:spPr>
          <a:xfrm>
            <a:off x="4265613" y="1752600"/>
            <a:ext cx="6858000" cy="1828800"/>
          </a:xfrm>
        </p:spPr>
        <p:txBody>
          <a:bodyPr/>
          <a:lstStyle/>
          <a:p>
            <a:pPr eaLnBrk="1" hangingPunct="1"/>
            <a:r>
              <a:rPr lang="zh-CN" altLang="zh-CN" sz="6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谢 谢 观 看！</a:t>
            </a:r>
            <a:endParaRPr lang="zh-CN" altLang="zh-CN" sz="6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25" y="3368040"/>
            <a:ext cx="5133975" cy="28575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幼儿游戏的概述</a:t>
            </a:r>
            <a:endParaRPr lang="zh-CN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04925" y="1272540"/>
            <a:ext cx="9486900" cy="22170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sz="3200" b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 、幼儿游戏的特点</a:t>
            </a:r>
            <a:endParaRPr lang="zh-CN" altLang="en-US" sz="3200" b="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sz="3200" b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 游戏的教育作用</a:t>
            </a:r>
            <a:endParaRPr lang="en-US" altLang="zh-CN" sz="3200" b="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sz="32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三、游戏的种类</a:t>
            </a:r>
            <a:endParaRPr lang="zh-CN" altLang="en-US" sz="3200" b="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幼儿游戏的概述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8295" y="1425575"/>
            <a:ext cx="9006840" cy="2907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Aft>
                <a:spcPts val="6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 、幼儿游戏的特点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6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spcAft>
                <a:spcPts val="600"/>
              </a:spcAft>
            </a:pPr>
            <a:r>
              <a:rPr lang="en-US" altLang="zh-CN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定义：</a:t>
            </a:r>
            <a:r>
              <a:rPr lang="zh-CN" altLang="zh-CN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游戏是符合幼儿身心发展要求的快乐而自主的实践活动，是幼儿反映现实生活的活动，是幼儿特有的学习方式，是幼儿的主要活动。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spcAft>
                <a:spcPts val="600"/>
              </a:spcAft>
            </a:pP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25" y="3368040"/>
            <a:ext cx="5133975" cy="28575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3443" y="3971364"/>
            <a:ext cx="4327899" cy="22541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幼儿游戏的概述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5917" y="1371787"/>
            <a:ext cx="10387517" cy="426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Aft>
                <a:spcPts val="6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 、幼儿游戏的特点</a:t>
            </a: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6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特点：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）游戏是幼儿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主动、自愿的活动</a:t>
            </a:r>
            <a:endParaRPr lang="zh-CN" altLang="zh-CN" sz="2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4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）游戏是</a:t>
            </a:r>
            <a:r>
              <a:rPr lang="zh-CN" altLang="en-US" sz="24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在假想的情境中反映周围生活</a:t>
            </a:r>
            <a:endParaRPr lang="zh-CN" altLang="zh-CN" sz="2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4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）游戏</a:t>
            </a:r>
            <a:r>
              <a:rPr lang="zh-CN" altLang="en-US" sz="24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没有社会的实用价值，没有强制的社会义务，不直接创造财富</a:t>
            </a:r>
            <a:endParaRPr lang="en-US" altLang="zh-CN" sz="24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    （</a:t>
            </a:r>
            <a:r>
              <a:rPr lang="en-US" altLang="zh-CN" sz="24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）游戏伴随着愉悦的情绪</a:t>
            </a:r>
            <a:endParaRPr lang="zh-CN" altLang="en-US" sz="2400" dirty="0"/>
          </a:p>
          <a:p>
            <a:pPr fontAlgn="auto">
              <a:spcAft>
                <a:spcPts val="600"/>
              </a:spcAft>
            </a:pP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600"/>
              </a:spcAft>
            </a:pP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3443" y="3971364"/>
            <a:ext cx="4327899" cy="22541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幼儿游戏的概述</a:t>
            </a:r>
            <a:endParaRPr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5917" y="1371787"/>
            <a:ext cx="10387517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Aft>
                <a:spcPts val="600"/>
              </a:spcAft>
            </a:pPr>
            <a:r>
              <a:rPr lang="zh-CN" altLang="en-US" sz="2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二、游戏的教育作用</a:t>
            </a:r>
            <a:endParaRPr lang="en-US" altLang="zh-CN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）游戏能够满足幼儿身心发展的需要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）游戏能够促进幼儿身心的发展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）游戏能够巩固和丰富幼儿的知识，促进其智力和语言的发展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）游戏能够促进幼儿良好品质的形成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</a:rPr>
              <a:t>）游戏能够促进幼儿美感和美的创造力的发展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spcAft>
                <a:spcPts val="600"/>
              </a:spcAft>
            </a:pP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spcAft>
                <a:spcPts val="600"/>
              </a:spcAft>
            </a:pPr>
            <a:endParaRPr lang="zh-CN" altLang="en-US" sz="28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11.xml><?xml version="1.0" encoding="utf-8"?>
<p:tagLst xmlns:p="http://schemas.openxmlformats.org/presentationml/2006/main">
  <p:tag name="REFSHAPE" val="127969500"/>
</p:tagLst>
</file>

<file path=ppt/tags/tag12.xml><?xml version="1.0" encoding="utf-8"?>
<p:tagLst xmlns:p="http://schemas.openxmlformats.org/presentationml/2006/main">
  <p:tag name="REFSHAPE" val="127968684"/>
</p:tagLst>
</file>

<file path=ppt/tags/tag13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14.xml><?xml version="1.0" encoding="utf-8"?>
<p:tagLst xmlns:p="http://schemas.openxmlformats.org/presentationml/2006/main">
  <p:tag name="REFSHAPE" val="127969500"/>
</p:tagLst>
</file>

<file path=ppt/tags/tag15.xml><?xml version="1.0" encoding="utf-8"?>
<p:tagLst xmlns:p="http://schemas.openxmlformats.org/presentationml/2006/main">
  <p:tag name="REFSHAPE" val="127968684"/>
</p:tagLst>
</file>

<file path=ppt/tags/tag1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17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18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19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1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3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4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7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8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9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31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3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33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34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3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3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37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38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39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40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41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4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43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44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4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4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47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48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49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50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51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5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53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54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5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5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57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58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59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6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0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61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6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63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64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6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6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67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68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69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70.xml><?xml version="1.0" encoding="utf-8"?>
<p:tagLst xmlns:p="http://schemas.openxmlformats.org/presentationml/2006/main">
  <p:tag name="KSO_WM_SPECIAL_SOURCE" val="bdnull"/>
</p:tagLst>
</file>

<file path=ppt/tags/tag71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REFSHAPE" val="127969500"/>
</p:tagLst>
</file>

<file path=ppt/tags/tag9.xml><?xml version="1.0" encoding="utf-8"?>
<p:tagLst xmlns:p="http://schemas.openxmlformats.org/presentationml/2006/main">
  <p:tag name="REFSHAPE" val="127968684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ature Illustratio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6989</Words>
  <Application>WPS 演示</Application>
  <PresentationFormat>宽屏</PresentationFormat>
  <Paragraphs>565</Paragraphs>
  <Slides>59</Slides>
  <Notes>54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59</vt:i4>
      </vt:variant>
    </vt:vector>
  </HeadingPairs>
  <TitlesOfParts>
    <vt:vector size="75" baseType="lpstr">
      <vt:lpstr>Arial</vt:lpstr>
      <vt:lpstr>宋体</vt:lpstr>
      <vt:lpstr>Wingdings</vt:lpstr>
      <vt:lpstr>黑体</vt:lpstr>
      <vt:lpstr>微软雅黑</vt:lpstr>
      <vt:lpstr>楷体</vt:lpstr>
      <vt:lpstr>Segoe Print</vt:lpstr>
      <vt:lpstr>Calibri</vt:lpstr>
      <vt:lpstr>Times New Roman</vt:lpstr>
      <vt:lpstr>Arial Unicode MS</vt:lpstr>
      <vt:lpstr>华文宋体</vt:lpstr>
      <vt:lpstr>Arial</vt:lpstr>
      <vt:lpstr>华文楷体</vt:lpstr>
      <vt:lpstr>Office 主题</vt:lpstr>
      <vt:lpstr>Nature Illustration 16x9</vt:lpstr>
      <vt:lpstr>1_Office 主题</vt:lpstr>
      <vt:lpstr>项目八 幼儿园游戏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              思考题    1、幼儿游戏的特点是什么？ 2、幼儿游戏的作用是什么？ 3、幼儿游戏是如何分类的？ 4、幼儿游戏材料投放的要求是什么？ 5、幼儿结构游戏的特点是什么？ 6、幼儿教师如何指导角色游戏？ 7、幼儿教师如何指导结构游戏？ 8、幼儿教师如何指导表演游戏？  </vt:lpstr>
      <vt:lpstr>谢 谢 观 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吹空调吃泡面</cp:lastModifiedBy>
  <cp:revision>41</cp:revision>
  <dcterms:created xsi:type="dcterms:W3CDTF">2020-04-05T07:22:00Z</dcterms:created>
  <dcterms:modified xsi:type="dcterms:W3CDTF">2021-02-03T04:35:32Z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